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png" ContentType="image/png"/>
  <Default Extension="rels" ContentType="application/vnd.openxmlformats-package.relationships+xml"/>
  <Default Extension="emf" ContentType="image/x-emf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7" r:id="rId2"/>
    <p:sldId id="258" r:id="rId3"/>
    <p:sldId id="265" r:id="rId4"/>
    <p:sldId id="259" r:id="rId5"/>
    <p:sldId id="267" r:id="rId6"/>
    <p:sldId id="260" r:id="rId7"/>
    <p:sldId id="261" r:id="rId8"/>
    <p:sldId id="262" r:id="rId9"/>
    <p:sldId id="263" r:id="rId10"/>
    <p:sldId id="264" r:id="rId11"/>
    <p:sldId id="266" r:id="rId1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61"/>
    <p:restoredTop sz="94675"/>
  </p:normalViewPr>
  <p:slideViewPr>
    <p:cSldViewPr snapToGrid="0" snapToObjects="1">
      <p:cViewPr>
        <p:scale>
          <a:sx n="97" d="100"/>
          <a:sy n="97" d="100"/>
        </p:scale>
        <p:origin x="1016" y="62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presProps" Target="presProps.xml"/><Relationship Id="rId14" Type="http://schemas.openxmlformats.org/officeDocument/2006/relationships/viewProps" Target="viewProps.xml"/><Relationship Id="rId15" Type="http://schemas.openxmlformats.org/officeDocument/2006/relationships/theme" Target="theme/them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09800" y="4464028"/>
            <a:ext cx="9144000" cy="1641490"/>
          </a:xfrm>
        </p:spPr>
        <p:txBody>
          <a:bodyPr wrap="none" anchor="t">
            <a:normAutofit/>
          </a:bodyPr>
          <a:lstStyle>
            <a:lvl1pPr algn="r">
              <a:defRPr sz="9600" b="0" spc="-300">
                <a:gradFill flip="none" rotWithShape="1">
                  <a:gsLst>
                    <a:gs pos="32000">
                      <a:schemeClr val="tx1">
                        <a:lumMod val="89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8100000" scaled="1"/>
                  <a:tileRect/>
                </a:gradFill>
                <a:effectLst>
                  <a:outerShdw blurRad="469900" dist="342900" dir="5400000" sy="-20000" rotWithShape="0">
                    <a:prstClr val="black">
                      <a:alpha val="66000"/>
                    </a:prstClr>
                  </a:outerShdw>
                </a:effectLst>
                <a:latin typeface="+mj-l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09799" y="3694375"/>
            <a:ext cx="9144000" cy="754025"/>
          </a:xfrm>
        </p:spPr>
        <p:txBody>
          <a:bodyPr anchor="b">
            <a:normAutofit/>
          </a:bodyPr>
          <a:lstStyle>
            <a:lvl1pPr marL="0" indent="0" algn="r">
              <a:buNone/>
              <a:defRPr sz="3200" b="0">
                <a:gradFill flip="none" rotWithShape="1"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29D744-0D2F-6441-8C32-744D0DAF55BF}" type="datetimeFigureOut">
              <a:rPr lang="en-CA" smtClean="0"/>
              <a:t>2017-05-24</a:t>
            </a:fld>
            <a:endParaRPr lang="en-C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352E4C-A47D-B049-BCA1-7171B8526674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39827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367160"/>
            <a:ext cx="10515600" cy="81935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39788" y="987425"/>
            <a:ext cx="10515600" cy="337973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5186516"/>
            <a:ext cx="10514012" cy="682472"/>
          </a:xfrm>
        </p:spPr>
        <p:txBody>
          <a:bodyPr/>
          <a:lstStyle>
            <a:lvl1pPr marL="0" indent="0">
              <a:buNone/>
              <a:defRPr sz="160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1"/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29D744-0D2F-6441-8C32-744D0DAF55BF}" type="datetimeFigureOut">
              <a:rPr lang="en-CA" smtClean="0"/>
              <a:t>2017-05-24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352E4C-A47D-B049-BCA1-7171B8526674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9071129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353434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4489399"/>
            <a:ext cx="10514012" cy="1501826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29D744-0D2F-6441-8C32-744D0DAF55BF}" type="datetimeFigureOut">
              <a:rPr lang="en-CA" smtClean="0"/>
              <a:t>2017-05-24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352E4C-A47D-B049-BCA1-7171B8526674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86152884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365125"/>
            <a:ext cx="9302752" cy="2992904"/>
          </a:xfrm>
        </p:spPr>
        <p:txBody>
          <a:bodyPr anchor="ctr"/>
          <a:lstStyle>
            <a:lvl1pPr>
              <a:defRPr sz="4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365557"/>
            <a:ext cx="8752299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8200" y="4501729"/>
            <a:ext cx="10512424" cy="1489496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29D744-0D2F-6441-8C32-744D0DAF55BF}" type="datetimeFigureOut">
              <a:rPr lang="en-CA" smtClean="0"/>
              <a:t>2017-05-24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352E4C-A47D-B049-BCA1-7171B8526674}" type="slidenum">
              <a:rPr lang="en-CA" smtClean="0"/>
              <a:t>‹#›</a:t>
            </a:fld>
            <a:endParaRPr lang="en-CA"/>
          </a:p>
        </p:txBody>
      </p:sp>
      <p:sp>
        <p:nvSpPr>
          <p:cNvPr id="9" name="TextBox 8"/>
          <p:cNvSpPr txBox="1"/>
          <p:nvPr/>
        </p:nvSpPr>
        <p:spPr>
          <a:xfrm>
            <a:off x="1111044" y="78682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437812" y="274320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38049942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2326967"/>
            <a:ext cx="10515600" cy="2511835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4850581"/>
            <a:ext cx="10514012" cy="1140644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29D744-0D2F-6441-8C32-744D0DAF55BF}" type="datetimeFigureOut">
              <a:rPr lang="en-CA" smtClean="0"/>
              <a:t>2017-05-24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352E4C-A47D-B049-BCA1-7171B8526674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64042975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1337282" y="188595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1356798" y="257175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87994" y="1885950"/>
            <a:ext cx="2936241" cy="576262"/>
          </a:xfrm>
        </p:spPr>
        <p:txBody>
          <a:bodyPr vert="horz" lIns="91440" tIns="45720" rIns="91440" bIns="45720" rtlCol="0" anchor="b">
            <a:noAutofit/>
          </a:bodyPr>
          <a:lstStyle>
            <a:lvl1pPr>
              <a:buNone/>
              <a:defRPr lang="en-US" sz="24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77441" y="257175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29035" y="1885950"/>
            <a:ext cx="2932113" cy="576262"/>
          </a:xfrm>
        </p:spPr>
        <p:txBody>
          <a:bodyPr vert="horz" lIns="91440" tIns="45720" rIns="91440" bIns="45720" rtlCol="0" anchor="b">
            <a:noAutofit/>
          </a:bodyPr>
          <a:lstStyle>
            <a:lvl1pPr>
              <a:buNone/>
              <a:defRPr lang="en-US" sz="2400" b="0" dirty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29035" y="257175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29D744-0D2F-6441-8C32-744D0DAF55BF}" type="datetimeFigureOut">
              <a:rPr lang="en-CA" smtClean="0"/>
              <a:t>2017-05-24</a:t>
            </a:fld>
            <a:endParaRPr lang="en-C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352E4C-A47D-B049-BCA1-7171B8526674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51480310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1332085" y="4297503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332085" y="2256354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Drag picture to placeholder or click icon to add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1332085" y="4873765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68997" y="4297503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568996" y="2256354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Drag picture to placeholder or click icon to add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567644" y="4873764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04322" y="4297503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804321" y="2256354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Drag picture to placeholder or click icon to add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804197" y="4873762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29D744-0D2F-6441-8C32-744D0DAF55BF}" type="datetimeFigureOut">
              <a:rPr lang="en-CA" smtClean="0"/>
              <a:t>2017-05-24</a:t>
            </a:fld>
            <a:endParaRPr lang="en-C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352E4C-A47D-B049-BCA1-7171B8526674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8408793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29D744-0D2F-6441-8C32-744D0DAF55BF}" type="datetimeFigureOut">
              <a:rPr lang="en-CA" smtClean="0"/>
              <a:t>2017-05-24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352E4C-A47D-B049-BCA1-7171B8526674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2171743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29D744-0D2F-6441-8C32-744D0DAF55BF}" type="datetimeFigureOut">
              <a:rPr lang="en-CA" smtClean="0"/>
              <a:t>2017-05-24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352E4C-A47D-B049-BCA1-7171B8526674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5207688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29D744-0D2F-6441-8C32-744D0DAF55BF}" type="datetimeFigureOut">
              <a:rPr lang="en-CA" smtClean="0"/>
              <a:t>2017-05-24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352E4C-A47D-B049-BCA1-7171B8526674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4980322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854532" y="4464028"/>
            <a:ext cx="9144000" cy="1641490"/>
          </a:xfrm>
        </p:spPr>
        <p:txBody>
          <a:bodyPr wrap="none" anchor="t">
            <a:normAutofit/>
          </a:bodyPr>
          <a:lstStyle>
            <a:lvl1pPr algn="l">
              <a:defRPr sz="9600" b="0" spc="-300">
                <a:gradFill flip="none" rotWithShape="1">
                  <a:gsLst>
                    <a:gs pos="32000">
                      <a:schemeClr val="tx1">
                        <a:lumMod val="89000"/>
                      </a:schemeClr>
                    </a:gs>
                    <a:gs pos="0">
                      <a:schemeClr val="bg1">
                        <a:lumMod val="47000"/>
                        <a:lumOff val="53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8100000" scaled="1"/>
                  <a:tileRect/>
                </a:gradFill>
                <a:effectLst>
                  <a:outerShdw blurRad="469900" dist="342900" dir="5400000" sy="-20000" rotWithShape="0">
                    <a:prstClr val="black">
                      <a:alpha val="66000"/>
                    </a:prstClr>
                  </a:outerShdw>
                </a:effectLst>
                <a:latin typeface="+mj-l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854532" y="3693674"/>
            <a:ext cx="9144000" cy="754025"/>
          </a:xfrm>
        </p:spPr>
        <p:txBody>
          <a:bodyPr anchor="b">
            <a:normAutofit/>
          </a:bodyPr>
          <a:lstStyle>
            <a:lvl1pPr marL="0" indent="0" algn="l">
              <a:buNone/>
              <a:defRPr sz="3200" b="0">
                <a:gradFill flip="none" rotWithShape="1"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29D744-0D2F-6441-8C32-744D0DAF55BF}" type="datetimeFigureOut">
              <a:rPr lang="en-CA" smtClean="0"/>
              <a:t>2017-05-24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352E4C-A47D-B049-BCA1-7171B8526674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290592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20000" y="1825625"/>
            <a:ext cx="5025216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19840" y="1825625"/>
            <a:ext cx="503396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29D744-0D2F-6441-8C32-744D0DAF55BF}" type="datetimeFigureOut">
              <a:rPr lang="en-CA" smtClean="0"/>
              <a:t>2017-05-24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352E4C-A47D-B049-BCA1-7171B8526674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7281716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20000" y="1681163"/>
            <a:ext cx="5025216" cy="823912"/>
          </a:xfrm>
        </p:spPr>
        <p:txBody>
          <a:bodyPr anchor="b"/>
          <a:lstStyle>
            <a:lvl1pPr marL="0" indent="0">
              <a:buNone/>
              <a:defRPr sz="24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20000" y="2505075"/>
            <a:ext cx="5025216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19840" y="1681163"/>
            <a:ext cx="5035548" cy="823912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19840" y="2505075"/>
            <a:ext cx="503554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29D744-0D2F-6441-8C32-744D0DAF55BF}" type="datetimeFigureOut">
              <a:rPr lang="en-CA" smtClean="0"/>
              <a:t>2017-05-24</a:t>
            </a:fld>
            <a:endParaRPr lang="en-C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352E4C-A47D-B049-BCA1-7171B8526674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0185967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29D744-0D2F-6441-8C32-744D0DAF55BF}" type="datetimeFigureOut">
              <a:rPr lang="en-CA" smtClean="0"/>
              <a:t>2017-05-24</a:t>
            </a:fld>
            <a:endParaRPr lang="en-C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352E4C-A47D-B049-BCA1-7171B8526674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6086530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29D744-0D2F-6441-8C32-744D0DAF55BF}" type="datetimeFigureOut">
              <a:rPr lang="en-CA" smtClean="0"/>
              <a:t>2017-05-24</a:t>
            </a:fld>
            <a:endParaRPr lang="en-C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352E4C-A47D-B049-BCA1-7171B8526674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1668981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20000" y="2057400"/>
            <a:ext cx="3652025" cy="3811588"/>
          </a:xfrm>
        </p:spPr>
        <p:txBody>
          <a:bodyPr/>
          <a:lstStyle>
            <a:lvl1pPr marL="0" indent="0">
              <a:buNone/>
              <a:defRPr sz="160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1"/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29D744-0D2F-6441-8C32-744D0DAF55BF}" type="datetimeFigureOut">
              <a:rPr lang="en-CA" smtClean="0"/>
              <a:t>2017-05-24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352E4C-A47D-B049-BCA1-7171B8526674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2367611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20000" y="2057400"/>
            <a:ext cx="3652025" cy="3811588"/>
          </a:xfrm>
        </p:spPr>
        <p:txBody>
          <a:bodyPr/>
          <a:lstStyle>
            <a:lvl1pPr marL="0" indent="0">
              <a:buNone/>
              <a:defRPr sz="160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1"/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29D744-0D2F-6441-8C32-744D0DAF55BF}" type="datetimeFigureOut">
              <a:rPr lang="en-CA" smtClean="0"/>
              <a:t>2017-05-24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352E4C-A47D-B049-BCA1-7171B8526674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7502102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4.xml"/><Relationship Id="rId15" Type="http://schemas.openxmlformats.org/officeDocument/2006/relationships/slideLayout" Target="../slideLayouts/slideLayout15.xml"/><Relationship Id="rId16" Type="http://schemas.openxmlformats.org/officeDocument/2006/relationships/slideLayout" Target="../slideLayouts/slideLayout16.xml"/><Relationship Id="rId17" Type="http://schemas.openxmlformats.org/officeDocument/2006/relationships/slideLayout" Target="../slideLayouts/slideLayout17.xml"/><Relationship Id="rId18" Type="http://schemas.openxmlformats.org/officeDocument/2006/relationships/theme" Target="../theme/theme1.xml"/><Relationship Id="rId19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9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20000" y="1825625"/>
            <a:ext cx="102338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gradFill flip="none" rotWithShape="1">
                  <a:gsLst>
                    <a:gs pos="28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38000"/>
                        <a:lumOff val="62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5400000" scaled="1"/>
                  <a:tileRect/>
                </a:gradFill>
              </a:defRPr>
            </a:lvl1pPr>
          </a:lstStyle>
          <a:p>
            <a:fld id="{CC29D744-0D2F-6441-8C32-744D0DAF55BF}" type="datetimeFigureOut">
              <a:rPr lang="en-CA" smtClean="0"/>
              <a:t>2017-05-24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gradFill flip="none" rotWithShape="1">
                  <a:gsLst>
                    <a:gs pos="28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38000"/>
                        <a:lumOff val="62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5400000" scaled="1"/>
                  <a:tileRect/>
                </a:gradFill>
              </a:defRPr>
            </a:lvl1pPr>
          </a:lstStyle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gradFill flip="none" rotWithShape="1">
                  <a:gsLst>
                    <a:gs pos="28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38000"/>
                        <a:lumOff val="62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5400000" scaled="1"/>
                  <a:tileRect/>
                </a:gradFill>
              </a:defRPr>
            </a:lvl1pPr>
          </a:lstStyle>
          <a:p>
            <a:fld id="{53352E4C-A47D-B049-BCA1-7171B8526674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938239805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400" b="0" kern="1200">
          <a:gradFill flip="none" rotWithShape="1">
            <a:gsLst>
              <a:gs pos="28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  <a:tileRect/>
          </a:gra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tif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em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tiff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15590" y="2803525"/>
            <a:ext cx="3412958" cy="1325563"/>
          </a:xfrm>
        </p:spPr>
        <p:txBody>
          <a:bodyPr>
            <a:normAutofit/>
          </a:bodyPr>
          <a:lstStyle/>
          <a:p>
            <a:pPr algn="ctr"/>
            <a:r>
              <a:rPr lang="en-CA" sz="7200" dirty="0" err="1" smtClean="0"/>
              <a:t>FlipJiTT</a:t>
            </a:r>
            <a:endParaRPr lang="en-CA" sz="7200" dirty="0"/>
          </a:p>
        </p:txBody>
      </p:sp>
      <p:sp>
        <p:nvSpPr>
          <p:cNvPr id="4" name="TextBox 3"/>
          <p:cNvSpPr txBox="1"/>
          <p:nvPr/>
        </p:nvSpPr>
        <p:spPr>
          <a:xfrm>
            <a:off x="2639437" y="4129088"/>
            <a:ext cx="753764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2800" dirty="0" err="1" smtClean="0"/>
              <a:t>Scaffolded</a:t>
            </a:r>
            <a:r>
              <a:rPr lang="en-CA" sz="2800" dirty="0" smtClean="0"/>
              <a:t> reflection as part of pre-class exercises</a:t>
            </a:r>
            <a:endParaRPr lang="en-CA" sz="2800" dirty="0"/>
          </a:p>
        </p:txBody>
      </p:sp>
      <p:sp>
        <p:nvSpPr>
          <p:cNvPr id="3" name="Rectangle 2"/>
          <p:cNvSpPr/>
          <p:nvPr/>
        </p:nvSpPr>
        <p:spPr>
          <a:xfrm>
            <a:off x="400968" y="6396335"/>
            <a:ext cx="1201457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CA" sz="2400" baseline="30000" dirty="0" err="1" smtClean="0">
                <a:latin typeface="Helvetica" charset="0"/>
              </a:rPr>
              <a:t>Lasry</a:t>
            </a:r>
            <a:r>
              <a:rPr lang="en-CA" sz="2400" baseline="30000" dirty="0" smtClean="0">
                <a:latin typeface="Helvetica" charset="0"/>
              </a:rPr>
              <a:t>, N., Dugdale, M., and Charles, E. (2014). Just in time to flip your classroom. </a:t>
            </a:r>
            <a:r>
              <a:rPr lang="en-CA" sz="2400" i="1" baseline="30000" dirty="0" smtClean="0">
                <a:latin typeface="Helvetica" charset="0"/>
              </a:rPr>
              <a:t>The Physics Teacher</a:t>
            </a:r>
            <a:r>
              <a:rPr lang="en-CA" sz="2400" baseline="30000" dirty="0" smtClean="0">
                <a:latin typeface="Helvetica" charset="0"/>
              </a:rPr>
              <a:t>, 52(1):34–37.</a:t>
            </a:r>
            <a:endParaRPr lang="en-CA" sz="2400" dirty="0"/>
          </a:p>
        </p:txBody>
      </p:sp>
    </p:spTree>
    <p:extLst>
      <p:ext uri="{BB962C8B-B14F-4D97-AF65-F5344CB8AC3E}">
        <p14:creationId xmlns:p14="http://schemas.microsoft.com/office/powerpoint/2010/main" val="21312814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068" y="0"/>
            <a:ext cx="11838214" cy="6858000"/>
          </a:xfrm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3829838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CA" dirty="0" smtClean="0"/>
              <a:t>Some considerations (from experience)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lvl="1"/>
            <a:endParaRPr lang="en-CA" dirty="0" smtClean="0"/>
          </a:p>
          <a:p>
            <a:r>
              <a:rPr lang="en-CA" dirty="0" smtClean="0"/>
              <a:t>Modularity</a:t>
            </a:r>
          </a:p>
          <a:p>
            <a:pPr lvl="1"/>
            <a:r>
              <a:rPr lang="en-CA" dirty="0" smtClean="0"/>
              <a:t>Design pre-class activities strategically so content areas can be re-shuffled.</a:t>
            </a:r>
          </a:p>
          <a:p>
            <a:pPr lvl="1"/>
            <a:r>
              <a:rPr lang="en-CA" dirty="0" smtClean="0"/>
              <a:t>Don’t let the activities become a prison.</a:t>
            </a:r>
          </a:p>
          <a:p>
            <a:pPr lvl="1"/>
            <a:endParaRPr lang="en-CA" dirty="0"/>
          </a:p>
          <a:p>
            <a:r>
              <a:rPr lang="en-CA" dirty="0" smtClean="0"/>
              <a:t>Content management</a:t>
            </a:r>
          </a:p>
          <a:p>
            <a:pPr lvl="1"/>
            <a:r>
              <a:rPr lang="en-CA" dirty="0" smtClean="0"/>
              <a:t>YouTube videos, simulations, other online resources that you don’t control can suddenly disappear or become otherwise unusable.</a:t>
            </a:r>
          </a:p>
          <a:p>
            <a:pPr lvl="1"/>
            <a:endParaRPr lang="en-CA" dirty="0"/>
          </a:p>
          <a:p>
            <a:r>
              <a:rPr lang="en-CA" dirty="0"/>
              <a:t>Effective pre-class activities: </a:t>
            </a:r>
            <a:r>
              <a:rPr lang="en-CA" u="sng" dirty="0"/>
              <a:t>what do you do in class</a:t>
            </a:r>
            <a:r>
              <a:rPr lang="en-CA" dirty="0"/>
              <a:t>?</a:t>
            </a:r>
          </a:p>
          <a:p>
            <a:pPr lvl="1"/>
            <a:r>
              <a:rPr lang="en-CA" dirty="0"/>
              <a:t>Push-back from students: “We’ve already seen this</a:t>
            </a:r>
            <a:r>
              <a:rPr lang="is-IS" dirty="0"/>
              <a:t>…”</a:t>
            </a:r>
          </a:p>
          <a:p>
            <a:pPr lvl="1"/>
            <a:r>
              <a:rPr lang="en-CA" b="1" u="sng" dirty="0"/>
              <a:t>Need to have activities </a:t>
            </a:r>
            <a:r>
              <a:rPr lang="en-CA" b="1" u="sng" dirty="0" smtClean="0"/>
              <a:t>ready!</a:t>
            </a:r>
            <a:endParaRPr lang="en-CA" b="1" u="sng" dirty="0"/>
          </a:p>
        </p:txBody>
      </p:sp>
    </p:spTree>
    <p:extLst>
      <p:ext uri="{BB962C8B-B14F-4D97-AF65-F5344CB8AC3E}">
        <p14:creationId xmlns:p14="http://schemas.microsoft.com/office/powerpoint/2010/main" val="19036339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CA" dirty="0" err="1" smtClean="0"/>
              <a:t>JiTT</a:t>
            </a:r>
            <a:r>
              <a:rPr lang="en-CA" dirty="0" smtClean="0"/>
              <a:t>: </a:t>
            </a:r>
            <a:r>
              <a:rPr lang="en-CA" b="1" u="sng" dirty="0" smtClean="0"/>
              <a:t>J</a:t>
            </a:r>
            <a:r>
              <a:rPr lang="en-CA" dirty="0" smtClean="0"/>
              <a:t>ust </a:t>
            </a:r>
            <a:r>
              <a:rPr lang="en-CA" b="1" u="sng" dirty="0" smtClean="0"/>
              <a:t>i</a:t>
            </a:r>
            <a:r>
              <a:rPr lang="en-CA" dirty="0" smtClean="0"/>
              <a:t>n </a:t>
            </a:r>
            <a:r>
              <a:rPr lang="en-CA" b="1" u="sng" dirty="0" smtClean="0"/>
              <a:t>T</a:t>
            </a:r>
            <a:r>
              <a:rPr lang="en-CA" dirty="0" smtClean="0"/>
              <a:t>ime </a:t>
            </a:r>
            <a:r>
              <a:rPr lang="en-CA" b="1" u="sng" dirty="0" smtClean="0"/>
              <a:t>T</a:t>
            </a:r>
            <a:r>
              <a:rPr lang="en-CA" dirty="0" smtClean="0"/>
              <a:t>eaching </a:t>
            </a:r>
            <a:br>
              <a:rPr lang="en-CA" dirty="0" smtClean="0"/>
            </a:br>
            <a:r>
              <a:rPr lang="en-CA" dirty="0" smtClean="0"/>
              <a:t>(Novak 1999)</a:t>
            </a:r>
            <a:endParaRPr lang="en-CA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 rot="758982">
            <a:off x="8849247" y="97714"/>
            <a:ext cx="3163198" cy="4217597"/>
          </a:xfrm>
        </p:spPr>
      </p:pic>
      <p:sp>
        <p:nvSpPr>
          <p:cNvPr id="6" name="TextBox 5"/>
          <p:cNvSpPr txBox="1"/>
          <p:nvPr/>
        </p:nvSpPr>
        <p:spPr>
          <a:xfrm>
            <a:off x="299824" y="5903893"/>
            <a:ext cx="1177568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2800" dirty="0" smtClean="0"/>
              <a:t>M</a:t>
            </a:r>
            <a:r>
              <a:rPr lang="en-CA" sz="2800" dirty="0"/>
              <a:t>. Novak, </a:t>
            </a:r>
            <a:r>
              <a:rPr lang="en-CA" sz="2800" i="1" dirty="0"/>
              <a:t>Just-in-time teaching : blending active learning with web technology</a:t>
            </a:r>
            <a:r>
              <a:rPr lang="en-CA" sz="2800" dirty="0"/>
              <a:t>. (Prentice Hall, Upper Saddle River, NJ, 1999)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99824" y="2253267"/>
            <a:ext cx="8151655" cy="34163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3600" dirty="0" smtClean="0"/>
              <a:t>Done online</a:t>
            </a:r>
          </a:p>
          <a:p>
            <a:endParaRPr lang="en-CA" sz="3600" dirty="0" smtClean="0"/>
          </a:p>
          <a:p>
            <a:pPr marL="571500" indent="-571500">
              <a:buFont typeface="Arial" charset="0"/>
              <a:buChar char="•"/>
            </a:pPr>
            <a:r>
              <a:rPr lang="en-CA" sz="3600" dirty="0" smtClean="0"/>
              <a:t>Pre-class reading assignment</a:t>
            </a:r>
          </a:p>
          <a:p>
            <a:pPr marL="571500" indent="-571500">
              <a:buFont typeface="Arial" charset="0"/>
              <a:buChar char="•"/>
            </a:pPr>
            <a:r>
              <a:rPr lang="en-CA" sz="3600" dirty="0" smtClean="0"/>
              <a:t>A 2 question reading quiz (done online)</a:t>
            </a:r>
          </a:p>
          <a:p>
            <a:pPr marL="571500" indent="-571500">
              <a:buFont typeface="Arial" charset="0"/>
              <a:buChar char="•"/>
            </a:pPr>
            <a:r>
              <a:rPr lang="en-CA" sz="3600" dirty="0" smtClean="0"/>
              <a:t>Student submits question for the class</a:t>
            </a:r>
            <a:endParaRPr lang="en-CA" sz="3600" dirty="0"/>
          </a:p>
          <a:p>
            <a:pPr marL="571500" indent="-571500">
              <a:buFont typeface="Arial" charset="0"/>
              <a:buChar char="•"/>
            </a:pPr>
            <a:r>
              <a:rPr lang="en-CA" sz="3600" u="sng" dirty="0" smtClean="0"/>
              <a:t>Low-stakes</a:t>
            </a:r>
            <a:endParaRPr lang="en-CA" sz="3600" u="sng" dirty="0"/>
          </a:p>
        </p:txBody>
      </p:sp>
    </p:spTree>
    <p:extLst>
      <p:ext uri="{BB962C8B-B14F-4D97-AF65-F5344CB8AC3E}">
        <p14:creationId xmlns:p14="http://schemas.microsoft.com/office/powerpoint/2010/main" val="12875045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CA" dirty="0"/>
              <a:t>Some lesson-planning considerations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dirty="0" smtClean="0"/>
              <a:t>Activation of prior knowledge</a:t>
            </a:r>
          </a:p>
          <a:p>
            <a:pPr lvl="1"/>
            <a:r>
              <a:rPr lang="en-CA" dirty="0" smtClean="0"/>
              <a:t>Constructivism: new knowledge built on prior knowledge</a:t>
            </a:r>
          </a:p>
          <a:p>
            <a:r>
              <a:rPr lang="en-CA" dirty="0" smtClean="0"/>
              <a:t>Information transfer</a:t>
            </a:r>
          </a:p>
          <a:p>
            <a:pPr lvl="1"/>
            <a:r>
              <a:rPr lang="en-CA" dirty="0" smtClean="0"/>
              <a:t>Methods: textbook?, direct instruction?, others?</a:t>
            </a:r>
          </a:p>
          <a:p>
            <a:pPr lvl="1"/>
            <a:r>
              <a:rPr lang="en-CA" dirty="0" smtClean="0"/>
              <a:t>Universal design for learning considerations</a:t>
            </a:r>
          </a:p>
          <a:p>
            <a:r>
              <a:rPr lang="en-CA" dirty="0" smtClean="0"/>
              <a:t>Apply and use information / understanding and receive feedback</a:t>
            </a:r>
          </a:p>
          <a:p>
            <a:pPr lvl="1"/>
            <a:r>
              <a:rPr lang="en-CA" dirty="0" smtClean="0"/>
              <a:t>Problem-solving (physics)</a:t>
            </a:r>
          </a:p>
          <a:p>
            <a:r>
              <a:rPr lang="en-CA" dirty="0" smtClean="0"/>
              <a:t>Reflect</a:t>
            </a:r>
          </a:p>
          <a:p>
            <a:pPr lvl="1"/>
            <a:r>
              <a:rPr lang="en-CA" dirty="0" smtClean="0"/>
              <a:t>Self-regulation</a:t>
            </a:r>
            <a:endParaRPr lang="en-CA" dirty="0"/>
          </a:p>
        </p:txBody>
      </p:sp>
      <p:sp>
        <p:nvSpPr>
          <p:cNvPr id="4" name="TextBox 3"/>
          <p:cNvSpPr txBox="1"/>
          <p:nvPr/>
        </p:nvSpPr>
        <p:spPr>
          <a:xfrm>
            <a:off x="436728" y="6400800"/>
            <a:ext cx="650415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dirty="0" smtClean="0"/>
              <a:t>Can </a:t>
            </a:r>
            <a:r>
              <a:rPr lang="en-CA" dirty="0" err="1" smtClean="0"/>
              <a:t>JiTT</a:t>
            </a:r>
            <a:r>
              <a:rPr lang="en-CA" dirty="0" smtClean="0"/>
              <a:t> idea be “boosted” to better reflect a complete lesson plan</a:t>
            </a: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12675918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753" y="552617"/>
            <a:ext cx="6373001" cy="6184846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7137303" y="802104"/>
            <a:ext cx="26244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dirty="0" smtClean="0"/>
              <a:t>Activate prior knowledge </a:t>
            </a:r>
            <a:endParaRPr lang="en-CA" dirty="0"/>
          </a:p>
        </p:txBody>
      </p:sp>
      <p:sp>
        <p:nvSpPr>
          <p:cNvPr id="12" name="TextBox 11"/>
          <p:cNvSpPr txBox="1"/>
          <p:nvPr/>
        </p:nvSpPr>
        <p:spPr>
          <a:xfrm>
            <a:off x="7137303" y="2350167"/>
            <a:ext cx="4007828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dirty="0" smtClean="0"/>
              <a:t>Problems to work before the class</a:t>
            </a:r>
          </a:p>
          <a:p>
            <a:r>
              <a:rPr lang="en-CA" dirty="0" smtClean="0"/>
              <a:t>1 easy one,  2–3 moderate, 1 challenging</a:t>
            </a:r>
          </a:p>
          <a:p>
            <a:endParaRPr lang="en-CA" dirty="0"/>
          </a:p>
          <a:p>
            <a:r>
              <a:rPr lang="en-CA" u="sng" dirty="0" smtClean="0"/>
              <a:t>Instant feedback</a:t>
            </a:r>
            <a:endParaRPr lang="en-CA" u="sng" dirty="0"/>
          </a:p>
        </p:txBody>
      </p:sp>
      <p:sp>
        <p:nvSpPr>
          <p:cNvPr id="13" name="TextBox 12"/>
          <p:cNvSpPr txBox="1"/>
          <p:nvPr/>
        </p:nvSpPr>
        <p:spPr>
          <a:xfrm>
            <a:off x="7137303" y="4085129"/>
            <a:ext cx="437331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dirty="0" smtClean="0"/>
              <a:t>Consolidate: brief summary of the material.</a:t>
            </a:r>
            <a:endParaRPr lang="en-CA" dirty="0"/>
          </a:p>
        </p:txBody>
      </p:sp>
      <p:sp>
        <p:nvSpPr>
          <p:cNvPr id="14" name="TextBox 13"/>
          <p:cNvSpPr txBox="1"/>
          <p:nvPr/>
        </p:nvSpPr>
        <p:spPr>
          <a:xfrm>
            <a:off x="7137303" y="5037220"/>
            <a:ext cx="21723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dirty="0" err="1" smtClean="0"/>
              <a:t>Scaffolded</a:t>
            </a:r>
            <a:r>
              <a:rPr lang="en-CA" dirty="0" smtClean="0"/>
              <a:t> reflection</a:t>
            </a:r>
            <a:endParaRPr lang="en-CA" dirty="0"/>
          </a:p>
        </p:txBody>
      </p:sp>
      <p:sp>
        <p:nvSpPr>
          <p:cNvPr id="7" name="TextBox 6"/>
          <p:cNvSpPr txBox="1"/>
          <p:nvPr/>
        </p:nvSpPr>
        <p:spPr>
          <a:xfrm>
            <a:off x="7137303" y="141393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CA" dirty="0"/>
          </a:p>
        </p:txBody>
      </p:sp>
      <p:sp>
        <p:nvSpPr>
          <p:cNvPr id="2" name="TextBox 1"/>
          <p:cNvSpPr txBox="1"/>
          <p:nvPr/>
        </p:nvSpPr>
        <p:spPr>
          <a:xfrm>
            <a:off x="733203" y="23837"/>
            <a:ext cx="51441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 sz="2400" b="1" dirty="0" smtClean="0"/>
              <a:t>Online pre-class activity (LON-CAPA)</a:t>
            </a:r>
            <a:endParaRPr lang="en-CA" sz="2400" b="1" dirty="0"/>
          </a:p>
        </p:txBody>
      </p:sp>
    </p:spTree>
    <p:extLst>
      <p:ext uri="{BB962C8B-B14F-4D97-AF65-F5344CB8AC3E}">
        <p14:creationId xmlns:p14="http://schemas.microsoft.com/office/powerpoint/2010/main" val="18412520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35" y="261257"/>
            <a:ext cx="11947919" cy="6189340"/>
          </a:xfrm>
        </p:spPr>
      </p:pic>
    </p:spTree>
    <p:extLst>
      <p:ext uri="{BB962C8B-B14F-4D97-AF65-F5344CB8AC3E}">
        <p14:creationId xmlns:p14="http://schemas.microsoft.com/office/powerpoint/2010/main" val="8022350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256547" y="29401"/>
            <a:ext cx="5694947" cy="68349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91361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81" y="128337"/>
            <a:ext cx="12131377" cy="63687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42461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192" y="360622"/>
            <a:ext cx="11855303" cy="5912594"/>
          </a:xfrm>
        </p:spPr>
      </p:pic>
    </p:spTree>
    <p:extLst>
      <p:ext uri="{BB962C8B-B14F-4D97-AF65-F5344CB8AC3E}">
        <p14:creationId xmlns:p14="http://schemas.microsoft.com/office/powerpoint/2010/main" val="15267016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4066" y="385857"/>
            <a:ext cx="11466671" cy="5951527"/>
          </a:xfrm>
        </p:spPr>
      </p:pic>
    </p:spTree>
    <p:extLst>
      <p:ext uri="{BB962C8B-B14F-4D97-AF65-F5344CB8AC3E}">
        <p14:creationId xmlns:p14="http://schemas.microsoft.com/office/powerpoint/2010/main" val="11395634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pth">
  <a:themeElements>
    <a:clrScheme name="Depth">
      <a:dk1>
        <a:sysClr val="windowText" lastClr="000000"/>
      </a:dk1>
      <a:lt1>
        <a:sysClr val="window" lastClr="FFFFFF"/>
      </a:lt1>
      <a:dk2>
        <a:srgbClr val="455F51"/>
      </a:dk2>
      <a:lt2>
        <a:srgbClr val="94D7E4"/>
      </a:lt2>
      <a:accent1>
        <a:srgbClr val="41AEBD"/>
      </a:accent1>
      <a:accent2>
        <a:srgbClr val="97E9D5"/>
      </a:accent2>
      <a:accent3>
        <a:srgbClr val="A2CF49"/>
      </a:accent3>
      <a:accent4>
        <a:srgbClr val="608F3D"/>
      </a:accent4>
      <a:accent5>
        <a:srgbClr val="F4DE3A"/>
      </a:accent5>
      <a:accent6>
        <a:srgbClr val="FCB11C"/>
      </a:accent6>
      <a:hlink>
        <a:srgbClr val="FBCA98"/>
      </a:hlink>
      <a:folHlink>
        <a:srgbClr val="D3B86D"/>
      </a:folHlink>
    </a:clrScheme>
    <a:fontScheme name="Depth">
      <a:majorFont>
        <a:latin typeface="Corbel" panose="020B0503020204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Depth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epth" id="{7BEAFC2A-325C-49C4-AC08-2B765DA903F9}" vid="{1735E755-43E6-43AA-ABA2-C989ECC79AF5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Depth</Template>
  <TotalTime>144</TotalTime>
  <Words>264</Words>
  <Application>Microsoft Macintosh PowerPoint</Application>
  <PresentationFormat>Widescreen</PresentationFormat>
  <Paragraphs>42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5" baseType="lpstr">
      <vt:lpstr>Arial</vt:lpstr>
      <vt:lpstr>Corbel</vt:lpstr>
      <vt:lpstr>Helvetica</vt:lpstr>
      <vt:lpstr>Depth</vt:lpstr>
      <vt:lpstr>FlipJiTT</vt:lpstr>
      <vt:lpstr>JiTT: Just in Time Teaching  (Novak 1999)</vt:lpstr>
      <vt:lpstr>Some lesson-planning considerations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Some considerations (from experience)</vt:lpstr>
    </vt:vector>
  </TitlesOfParts>
  <Company/>
  <LinksUpToDate>false</LinksUpToDate>
  <SharedDoc>false</SharedDoc>
  <HyperlinksChanged>false</HyperlinksChanged>
  <AppVersion>15.0033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FlipJiTT</dc:title>
  <dc:creator>Michael Dugdale</dc:creator>
  <cp:lastModifiedBy>Michael Dugdale</cp:lastModifiedBy>
  <cp:revision>16</cp:revision>
  <dcterms:created xsi:type="dcterms:W3CDTF">2015-12-16T14:10:25Z</dcterms:created>
  <dcterms:modified xsi:type="dcterms:W3CDTF">2017-05-24T19:05:36Z</dcterms:modified>
</cp:coreProperties>
</file>