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863" r:id="rId2"/>
    <p:sldId id="864" r:id="rId3"/>
    <p:sldId id="900" r:id="rId4"/>
    <p:sldId id="898" r:id="rId5"/>
    <p:sldId id="924" r:id="rId6"/>
    <p:sldId id="899" r:id="rId7"/>
    <p:sldId id="903" r:id="rId8"/>
    <p:sldId id="902" r:id="rId9"/>
    <p:sldId id="901" r:id="rId10"/>
    <p:sldId id="866" r:id="rId11"/>
    <p:sldId id="868" r:id="rId12"/>
    <p:sldId id="870" r:id="rId13"/>
    <p:sldId id="872" r:id="rId14"/>
    <p:sldId id="873" r:id="rId15"/>
    <p:sldId id="8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0539" autoAdjust="0"/>
  </p:normalViewPr>
  <p:slideViewPr>
    <p:cSldViewPr snapToGrid="0">
      <p:cViewPr varScale="1">
        <p:scale>
          <a:sx n="75" d="100"/>
          <a:sy n="75" d="100"/>
        </p:scale>
        <p:origin x="146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125F0-6341-4AF9-8614-54EA2C5A5132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72FBF-97FC-4452-AB41-BF89E7E0AB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96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action/doSearch?ContribAuthorRaw=Bennett%2C+Robin+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nlinelibrary.wiley.com/action/doSearch?ContribAuthorRaw=Austin%2C+Jehannine" TargetMode="External"/><Relationship Id="rId5" Type="http://schemas.openxmlformats.org/officeDocument/2006/relationships/hyperlink" Target="https://onlinelibrary.wiley.com/action/doSearch?ContribAuthorRaw=Resta%2C+Robert+G" TargetMode="External"/><Relationship Id="rId4" Type="http://schemas.openxmlformats.org/officeDocument/2006/relationships/hyperlink" Target="https://onlinelibrary.wiley.com/action/doSearch?ContribAuthorRaw=French%2C+Kathryn+Steinhaus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action/doSearch?ContribAuthorRaw=Bennett%2C+Robin+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nlinelibrary.wiley.com/action/doSearch?ContribAuthorRaw=Austin%2C+Jehannine" TargetMode="External"/><Relationship Id="rId5" Type="http://schemas.openxmlformats.org/officeDocument/2006/relationships/hyperlink" Target="https://onlinelibrary.wiley.com/action/doSearch?ContribAuthorRaw=Resta%2C+Robert+G" TargetMode="External"/><Relationship Id="rId4" Type="http://schemas.openxmlformats.org/officeDocument/2006/relationships/hyperlink" Target="https://onlinelibrary.wiley.com/action/doSearch?ContribAuthorRaw=French%2C+Kathryn+Steinhaus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action/doSearch?ContribAuthorRaw=Bennett%2C+Robin+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nlinelibrary.wiley.com/action/doSearch?ContribAuthorRaw=Austin%2C+Jehannine" TargetMode="External"/><Relationship Id="rId5" Type="http://schemas.openxmlformats.org/officeDocument/2006/relationships/hyperlink" Target="https://onlinelibrary.wiley.com/action/doSearch?ContribAuthorRaw=Resta%2C+Robert+G" TargetMode="External"/><Relationship Id="rId4" Type="http://schemas.openxmlformats.org/officeDocument/2006/relationships/hyperlink" Target="https://onlinelibrary.wiley.com/action/doSearch?ContribAuthorRaw=French%2C+Kathryn+Steinhau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AMAB = assigned male at birth (</a:t>
            </a:r>
            <a:r>
              <a:rPr lang="en-US" dirty="0" err="1"/>
              <a:t>afab</a:t>
            </a:r>
            <a:r>
              <a:rPr lang="en-US" dirty="0"/>
              <a:t> f = female); </a:t>
            </a:r>
            <a:r>
              <a:rPr lang="en-US" dirty="0" err="1"/>
              <a:t>uaab</a:t>
            </a:r>
            <a:r>
              <a:rPr lang="en-US" dirty="0"/>
              <a:t> = unassigned at birth</a:t>
            </a:r>
          </a:p>
          <a:p>
            <a:r>
              <a:rPr lang="en-US" dirty="0"/>
              <a:t>https://onlinelibrary.wiley.com/doi/10.1002/jgc4.1621</a:t>
            </a:r>
          </a:p>
          <a:p>
            <a:pPr algn="l"/>
            <a:r>
              <a:rPr lang="en-US" b="1" i="0" dirty="0">
                <a:solidFill>
                  <a:srgbClr val="1C1D1E"/>
                </a:solidFill>
                <a:effectLst/>
                <a:latin typeface="Open Sans" panose="020B0604020202020204" pitchFamily="34" charset="0"/>
              </a:rPr>
              <a:t>Practice resource-focused revision: Standardized pedigree nomenclature update centered on sex and gender inclusivity: A practice resource of the National Society of Genetic Counselors</a:t>
            </a:r>
          </a:p>
          <a:p>
            <a:pPr algn="l"/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3"/>
              </a:rPr>
              <a:t>Robin L. 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3"/>
              </a:rPr>
              <a:t>Bennett</a:t>
            </a:r>
            <a:r>
              <a:rPr lang="en-US" b="0" i="0" dirty="0" err="1">
                <a:solidFill>
                  <a:srgbClr val="8B8B8B"/>
                </a:solidFill>
                <a:effectLst/>
                <a:latin typeface="Open Sans" panose="020B0604020202020204" pitchFamily="34" charset="0"/>
              </a:rPr>
              <a:t>,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4"/>
              </a:rPr>
              <a:t>Kathryn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4"/>
              </a:rPr>
              <a:t> Steinhaus 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4"/>
              </a:rPr>
              <a:t>French</a:t>
            </a:r>
            <a:r>
              <a:rPr lang="en-US" b="0" i="0" dirty="0" err="1">
                <a:solidFill>
                  <a:srgbClr val="8B8B8B"/>
                </a:solidFill>
                <a:effectLst/>
                <a:latin typeface="Open Sans" panose="020B0604020202020204" pitchFamily="34" charset="0"/>
              </a:rPr>
              <a:t>,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5"/>
              </a:rPr>
              <a:t>Robert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5"/>
              </a:rPr>
              <a:t> G. 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5"/>
              </a:rPr>
              <a:t>Resta</a:t>
            </a:r>
            <a:r>
              <a:rPr lang="en-US" b="0" i="0" dirty="0" err="1">
                <a:solidFill>
                  <a:srgbClr val="8B8B8B"/>
                </a:solidFill>
                <a:effectLst/>
                <a:latin typeface="Open Sans" panose="020B0604020202020204" pitchFamily="34" charset="0"/>
              </a:rPr>
              <a:t>,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6"/>
              </a:rPr>
              <a:t>Jehannine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6"/>
              </a:rPr>
              <a:t> Austin</a:t>
            </a:r>
            <a:endParaRPr lang="en-US" b="0" i="0" dirty="0">
              <a:solidFill>
                <a:srgbClr val="8B8B8B"/>
              </a:solidFill>
              <a:effectLst/>
              <a:latin typeface="Open Sans" panose="020B0604020202020204" pitchFamily="34" charset="0"/>
            </a:endParaRPr>
          </a:p>
          <a:p>
            <a:r>
              <a:rPr lang="en-US" dirty="0"/>
              <a:t>Journal of Genetic Counselling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72FBF-97FC-4452-AB41-BF89E7E0AB5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84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AMAB = assigned male at birth (</a:t>
            </a:r>
            <a:r>
              <a:rPr lang="en-US" dirty="0" err="1"/>
              <a:t>afab</a:t>
            </a:r>
            <a:r>
              <a:rPr lang="en-US" dirty="0"/>
              <a:t> f = female); </a:t>
            </a:r>
            <a:r>
              <a:rPr lang="en-US" dirty="0" err="1"/>
              <a:t>uaab</a:t>
            </a:r>
            <a:r>
              <a:rPr lang="en-US" dirty="0"/>
              <a:t> = unassigned at birth</a:t>
            </a:r>
          </a:p>
          <a:p>
            <a:r>
              <a:rPr lang="en-US" dirty="0"/>
              <a:t>https://onlinelibrary.wiley.com/doi/10.1002/jgc4.1621</a:t>
            </a:r>
          </a:p>
          <a:p>
            <a:pPr algn="l"/>
            <a:r>
              <a:rPr lang="en-US" b="1" i="0" dirty="0">
                <a:solidFill>
                  <a:srgbClr val="1C1D1E"/>
                </a:solidFill>
                <a:effectLst/>
                <a:latin typeface="Open Sans" panose="020B0604020202020204" pitchFamily="34" charset="0"/>
              </a:rPr>
              <a:t>Practice resource-focused revision: Standardized pedigree nomenclature update centered on sex and gender inclusivity: A practice resource of the National Society of Genetic Counselors</a:t>
            </a:r>
          </a:p>
          <a:p>
            <a:pPr algn="l"/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3"/>
              </a:rPr>
              <a:t>Robin L. 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3"/>
              </a:rPr>
              <a:t>Bennett</a:t>
            </a:r>
            <a:r>
              <a:rPr lang="en-US" b="0" i="0" dirty="0" err="1">
                <a:solidFill>
                  <a:srgbClr val="8B8B8B"/>
                </a:solidFill>
                <a:effectLst/>
                <a:latin typeface="Open Sans" panose="020B0604020202020204" pitchFamily="34" charset="0"/>
              </a:rPr>
              <a:t>,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4"/>
              </a:rPr>
              <a:t>Kathryn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4"/>
              </a:rPr>
              <a:t> Steinhaus 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4"/>
              </a:rPr>
              <a:t>French</a:t>
            </a:r>
            <a:r>
              <a:rPr lang="en-US" b="0" i="0" dirty="0" err="1">
                <a:solidFill>
                  <a:srgbClr val="8B8B8B"/>
                </a:solidFill>
                <a:effectLst/>
                <a:latin typeface="Open Sans" panose="020B0604020202020204" pitchFamily="34" charset="0"/>
              </a:rPr>
              <a:t>,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5"/>
              </a:rPr>
              <a:t>Robert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5"/>
              </a:rPr>
              <a:t> G. 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5"/>
              </a:rPr>
              <a:t>Resta</a:t>
            </a:r>
            <a:r>
              <a:rPr lang="en-US" b="0" i="0" dirty="0" err="1">
                <a:solidFill>
                  <a:srgbClr val="8B8B8B"/>
                </a:solidFill>
                <a:effectLst/>
                <a:latin typeface="Open Sans" panose="020B0604020202020204" pitchFamily="34" charset="0"/>
              </a:rPr>
              <a:t>,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6"/>
              </a:rPr>
              <a:t>Jehannine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6"/>
              </a:rPr>
              <a:t> Austin</a:t>
            </a:r>
            <a:endParaRPr lang="en-US" b="0" i="0" dirty="0">
              <a:solidFill>
                <a:srgbClr val="8B8B8B"/>
              </a:solidFill>
              <a:effectLst/>
              <a:latin typeface="Open Sans" panose="020B0604020202020204" pitchFamily="34" charset="0"/>
            </a:endParaRPr>
          </a:p>
          <a:p>
            <a:r>
              <a:rPr lang="en-US" dirty="0"/>
              <a:t>Journal of Genetic Counselling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72FBF-97FC-4452-AB41-BF89E7E0AB5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4375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https://onlinelibrary.wiley.com/doi/10.1002/jgc4.1621</a:t>
            </a:r>
          </a:p>
          <a:p>
            <a:pPr algn="l"/>
            <a:r>
              <a:rPr lang="en-US" b="1" i="0" dirty="0">
                <a:solidFill>
                  <a:srgbClr val="1C1D1E"/>
                </a:solidFill>
                <a:effectLst/>
                <a:latin typeface="Open Sans" panose="020B0604020202020204" pitchFamily="34" charset="0"/>
              </a:rPr>
              <a:t>Practice resource-focused revision: Standardized pedigree nomenclature update centered on sex and gender inclusivity: A practice resource of the National Society of Genetic Counselors</a:t>
            </a:r>
          </a:p>
          <a:p>
            <a:pPr algn="l"/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3"/>
              </a:rPr>
              <a:t>Robin L. 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3"/>
              </a:rPr>
              <a:t>Bennett</a:t>
            </a:r>
            <a:r>
              <a:rPr lang="en-US" b="0" i="0" dirty="0" err="1">
                <a:solidFill>
                  <a:srgbClr val="8B8B8B"/>
                </a:solidFill>
                <a:effectLst/>
                <a:latin typeface="Open Sans" panose="020B0604020202020204" pitchFamily="34" charset="0"/>
              </a:rPr>
              <a:t>,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4"/>
              </a:rPr>
              <a:t>Kathryn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4"/>
              </a:rPr>
              <a:t> Steinhaus 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4"/>
              </a:rPr>
              <a:t>French</a:t>
            </a:r>
            <a:r>
              <a:rPr lang="en-US" b="0" i="0" dirty="0" err="1">
                <a:solidFill>
                  <a:srgbClr val="8B8B8B"/>
                </a:solidFill>
                <a:effectLst/>
                <a:latin typeface="Open Sans" panose="020B0604020202020204" pitchFamily="34" charset="0"/>
              </a:rPr>
              <a:t>,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5"/>
              </a:rPr>
              <a:t>Robert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5"/>
              </a:rPr>
              <a:t> G. 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5"/>
              </a:rPr>
              <a:t>Resta</a:t>
            </a:r>
            <a:r>
              <a:rPr lang="en-US" b="0" i="0" dirty="0" err="1">
                <a:solidFill>
                  <a:srgbClr val="8B8B8B"/>
                </a:solidFill>
                <a:effectLst/>
                <a:latin typeface="Open Sans" panose="020B0604020202020204" pitchFamily="34" charset="0"/>
              </a:rPr>
              <a:t>,</a:t>
            </a:r>
            <a:r>
              <a:rPr lang="en-US" b="0" i="0" u="none" strike="noStrike" dirty="0" err="1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6"/>
              </a:rPr>
              <a:t>Jehannine</a:t>
            </a:r>
            <a:r>
              <a:rPr lang="en-US" b="0" i="0" u="none" strike="noStrike" dirty="0">
                <a:solidFill>
                  <a:srgbClr val="005274"/>
                </a:solidFill>
                <a:effectLst/>
                <a:latin typeface="Open Sans" panose="020B0604020202020204" pitchFamily="34" charset="0"/>
                <a:hlinkClick r:id="rId6"/>
              </a:rPr>
              <a:t> Austin</a:t>
            </a:r>
            <a:endParaRPr lang="en-US" b="0" i="0" dirty="0">
              <a:solidFill>
                <a:srgbClr val="8B8B8B"/>
              </a:solidFill>
              <a:effectLst/>
              <a:latin typeface="Open Sans" panose="020B0604020202020204" pitchFamily="34" charset="0"/>
            </a:endParaRPr>
          </a:p>
          <a:p>
            <a:r>
              <a:rPr lang="en-US" dirty="0"/>
              <a:t>Journal of Genetic Counselling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72FBF-97FC-4452-AB41-BF89E7E0AB5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409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Could this be something else? (Yes! Autosomal recessive)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72FBF-97FC-4452-AB41-BF89E7E0AB5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423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Could this be something else? (No, since it skips generations and an affected woman has unaffected son)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72FBF-97FC-4452-AB41-BF89E7E0AB5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04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Could this be something else? (Yes! Autosomal dominant, autosomal recessive)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72FBF-97FC-4452-AB41-BF89E7E0AB5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430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err="1"/>
              <a:t>Ended</a:t>
            </a:r>
            <a:r>
              <a:rPr lang="fr-CA" dirty="0"/>
              <a:t> </a:t>
            </a:r>
            <a:r>
              <a:rPr lang="fr-CA" dirty="0" err="1"/>
              <a:t>mar</a:t>
            </a:r>
            <a:r>
              <a:rPr lang="fr-CA" dirty="0"/>
              <a:t> 28 </a:t>
            </a:r>
            <a:r>
              <a:rPr lang="fr-CA" dirty="0" err="1"/>
              <a:t>here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72FBF-97FC-4452-AB41-BF89E7E0AB5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5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96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369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514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243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784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72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765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55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261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389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935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79A15-A36D-4DA3-B467-30A9387FD375}" type="datetimeFigureOut">
              <a:rPr lang="en-CA" smtClean="0"/>
              <a:t>2023-06-15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CA25-BC4D-4C81-A107-23FF0A4ADB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49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Human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Studying human genetics presents certain challenges:</a:t>
            </a:r>
          </a:p>
          <a:p>
            <a:pPr lvl="1"/>
            <a:r>
              <a:rPr lang="en-CA" dirty="0"/>
              <a:t>Test crosses aren’t practical/ethical</a:t>
            </a:r>
          </a:p>
          <a:p>
            <a:pPr lvl="1"/>
            <a:r>
              <a:rPr lang="en-CA" dirty="0"/>
              <a:t>We do not produce enough offspring to have informative ratios</a:t>
            </a:r>
          </a:p>
          <a:p>
            <a:r>
              <a:rPr lang="en-CA" dirty="0"/>
              <a:t>The approach most commonly used:</a:t>
            </a:r>
          </a:p>
          <a:p>
            <a:pPr lvl="1"/>
            <a:r>
              <a:rPr lang="en-CA" dirty="0"/>
              <a:t>Observe many generations with the help of…</a:t>
            </a:r>
          </a:p>
        </p:txBody>
      </p:sp>
    </p:spTree>
    <p:extLst>
      <p:ext uri="{BB962C8B-B14F-4D97-AF65-F5344CB8AC3E}">
        <p14:creationId xmlns:p14="http://schemas.microsoft.com/office/powerpoint/2010/main" val="398924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User’s guide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“Affected” individuals are those with a specific phenotype</a:t>
            </a:r>
          </a:p>
          <a:p>
            <a:r>
              <a:rPr lang="en-US" dirty="0"/>
              <a:t>Typical Mendelian inheritance presents a few possibilities:</a:t>
            </a:r>
          </a:p>
          <a:p>
            <a:pPr lvl="1"/>
            <a:r>
              <a:rPr lang="en-US" dirty="0"/>
              <a:t>Autosomal dominant</a:t>
            </a:r>
          </a:p>
          <a:p>
            <a:pPr lvl="1"/>
            <a:r>
              <a:rPr lang="en-US" dirty="0"/>
              <a:t>Autosomal recessive</a:t>
            </a:r>
          </a:p>
          <a:p>
            <a:pPr lvl="1"/>
            <a:r>
              <a:rPr lang="en-US" dirty="0"/>
              <a:t>X-linked dominant</a:t>
            </a:r>
          </a:p>
          <a:p>
            <a:pPr lvl="1"/>
            <a:r>
              <a:rPr lang="en-US" dirty="0"/>
              <a:t>X-linked recessive</a:t>
            </a:r>
          </a:p>
          <a:p>
            <a:pPr lvl="1"/>
            <a:r>
              <a:rPr lang="en-US" dirty="0"/>
              <a:t>Y-linked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978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Autosomal dominant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6814" t="43459" r="28340" b="22366"/>
          <a:stretch>
            <a:fillRect/>
          </a:stretch>
        </p:blipFill>
        <p:spPr bwMode="auto">
          <a:xfrm>
            <a:off x="871917" y="3544094"/>
            <a:ext cx="70421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364824"/>
            <a:ext cx="8229600" cy="4525962"/>
          </a:xfrm>
        </p:spPr>
        <p:txBody>
          <a:bodyPr/>
          <a:lstStyle/>
          <a:p>
            <a:r>
              <a:rPr lang="en-CA" sz="3000" dirty="0"/>
              <a:t>No preference for either sex</a:t>
            </a:r>
          </a:p>
          <a:p>
            <a:r>
              <a:rPr lang="en-CA" sz="3000" dirty="0"/>
              <a:t>Two affected parents may have unaffected offspring (if they’re both heterozygous)</a:t>
            </a:r>
          </a:p>
          <a:p>
            <a:r>
              <a:rPr lang="en-CA" sz="3000" dirty="0"/>
              <a:t>Trait does not skip any generation</a:t>
            </a:r>
          </a:p>
        </p:txBody>
      </p:sp>
    </p:spTree>
    <p:extLst>
      <p:ext uri="{BB962C8B-B14F-4D97-AF65-F5344CB8AC3E}">
        <p14:creationId xmlns:p14="http://schemas.microsoft.com/office/powerpoint/2010/main" val="31080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Autosomal recessive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863"/>
            <a:ext cx="8229600" cy="4525962"/>
          </a:xfrm>
        </p:spPr>
        <p:txBody>
          <a:bodyPr/>
          <a:lstStyle/>
          <a:p>
            <a:r>
              <a:rPr lang="en-CA" sz="3000" dirty="0"/>
              <a:t>No preference for either sex</a:t>
            </a:r>
          </a:p>
          <a:p>
            <a:r>
              <a:rPr lang="en-CA" sz="3000" dirty="0"/>
              <a:t>If both parents are affected, all children will be affected</a:t>
            </a:r>
          </a:p>
          <a:p>
            <a:r>
              <a:rPr lang="en-CA" sz="3000" dirty="0"/>
              <a:t>Can skip generations and unaffected parents can have affected offspring</a:t>
            </a:r>
          </a:p>
          <a:p>
            <a:pPr>
              <a:buFont typeface="Arial" charset="0"/>
              <a:buNone/>
            </a:pPr>
            <a:endParaRPr lang="en-CA" sz="3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7639" t="41138" r="45015" b="32915"/>
          <a:stretch>
            <a:fillRect/>
          </a:stretch>
        </p:blipFill>
        <p:spPr bwMode="auto">
          <a:xfrm>
            <a:off x="1255712" y="3846512"/>
            <a:ext cx="6632575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1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X-linked dominant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l="16675" t="45357" r="39778" b="27850"/>
          <a:stretch>
            <a:fillRect/>
          </a:stretch>
        </p:blipFill>
        <p:spPr bwMode="auto">
          <a:xfrm>
            <a:off x="409710" y="3738562"/>
            <a:ext cx="776287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3EBEE67-582A-9242-6907-83E1F1325581}"/>
              </a:ext>
            </a:extLst>
          </p:cNvPr>
          <p:cNvSpPr txBox="1">
            <a:spLocks/>
          </p:cNvSpPr>
          <p:nvPr/>
        </p:nvSpPr>
        <p:spPr>
          <a:xfrm>
            <a:off x="457200" y="1439863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en-CA" sz="3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F50DB8-FE5B-A4DA-D9A9-12488A7C96A7}"/>
              </a:ext>
            </a:extLst>
          </p:cNvPr>
          <p:cNvSpPr txBox="1">
            <a:spLocks/>
          </p:cNvSpPr>
          <p:nvPr/>
        </p:nvSpPr>
        <p:spPr>
          <a:xfrm>
            <a:off x="609600" y="1489234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000" dirty="0"/>
              <a:t>Affected man will produce 100% affected daughters, no affected sons</a:t>
            </a:r>
          </a:p>
          <a:p>
            <a:r>
              <a:rPr lang="en-CA" sz="3000" dirty="0"/>
              <a:t>Affected mother will have 50 or 100% of offspring affected</a:t>
            </a:r>
          </a:p>
          <a:p>
            <a:r>
              <a:rPr lang="en-CA" sz="3000" dirty="0"/>
              <a:t>Trait does not skip any generation</a:t>
            </a:r>
          </a:p>
          <a:p>
            <a:endParaRPr lang="en-CA" sz="3000" dirty="0"/>
          </a:p>
          <a:p>
            <a:pPr>
              <a:buFont typeface="Arial" charset="0"/>
              <a:buNone/>
            </a:pPr>
            <a:endParaRPr lang="en-CA" sz="3000" dirty="0"/>
          </a:p>
          <a:p>
            <a:pPr>
              <a:buFont typeface="Arial" charset="0"/>
              <a:buNone/>
            </a:pP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22892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X-linked recessive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5"/>
            <a:ext cx="8229600" cy="4525963"/>
          </a:xfrm>
        </p:spPr>
        <p:txBody>
          <a:bodyPr>
            <a:normAutofit/>
          </a:bodyPr>
          <a:lstStyle/>
          <a:p>
            <a:r>
              <a:rPr lang="en-CA" sz="2200" dirty="0"/>
              <a:t>More prominent in males</a:t>
            </a:r>
          </a:p>
          <a:p>
            <a:r>
              <a:rPr lang="en-CA" sz="2200" dirty="0"/>
              <a:t>Affected father will only have affected children if their mother is a carrier, but all his daughters will be carriers</a:t>
            </a:r>
          </a:p>
          <a:p>
            <a:r>
              <a:rPr lang="en-CA" sz="2200" dirty="0"/>
              <a:t>A carrier mother will have 50% affected sons (can skip generation, sons have same phenotype as their maternal grandfather)</a:t>
            </a:r>
          </a:p>
          <a:p>
            <a:r>
              <a:rPr lang="en-CA" sz="2200" dirty="0"/>
              <a:t>Affected mother (uncommon) produces 100% sons affected, all daughters are carriers</a:t>
            </a:r>
          </a:p>
        </p:txBody>
      </p:sp>
      <p:grpSp>
        <p:nvGrpSpPr>
          <p:cNvPr id="2" name="Group 3160"/>
          <p:cNvGrpSpPr>
            <a:grpSpLocks/>
          </p:cNvGrpSpPr>
          <p:nvPr/>
        </p:nvGrpSpPr>
        <p:grpSpPr bwMode="auto">
          <a:xfrm>
            <a:off x="608013" y="3876675"/>
            <a:ext cx="7593012" cy="2857500"/>
            <a:chOff x="614" y="4427"/>
            <a:chExt cx="11210" cy="4000"/>
          </a:xfrm>
        </p:grpSpPr>
        <p:sp>
          <p:nvSpPr>
            <p:cNvPr id="28677" name="Rectangle 3010"/>
            <p:cNvSpPr>
              <a:spLocks noChangeArrowheads="1"/>
            </p:cNvSpPr>
            <p:nvPr/>
          </p:nvSpPr>
          <p:spPr bwMode="auto">
            <a:xfrm>
              <a:off x="4446" y="6814"/>
              <a:ext cx="472" cy="36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-1" charset="0"/>
              </a:endParaRPr>
            </a:p>
          </p:txBody>
        </p:sp>
        <p:grpSp>
          <p:nvGrpSpPr>
            <p:cNvPr id="4" name="Group 3092"/>
            <p:cNvGrpSpPr>
              <a:grpSpLocks/>
            </p:cNvGrpSpPr>
            <p:nvPr/>
          </p:nvGrpSpPr>
          <p:grpSpPr bwMode="auto">
            <a:xfrm>
              <a:off x="614" y="4427"/>
              <a:ext cx="11210" cy="4000"/>
              <a:chOff x="614" y="1648"/>
              <a:chExt cx="11210" cy="4000"/>
            </a:xfrm>
          </p:grpSpPr>
          <p:sp>
            <p:nvSpPr>
              <p:cNvPr id="28679" name="Line 3093"/>
              <p:cNvSpPr>
                <a:spLocks noChangeShapeType="1"/>
              </p:cNvSpPr>
              <p:nvPr/>
            </p:nvSpPr>
            <p:spPr bwMode="auto">
              <a:xfrm>
                <a:off x="1912" y="2968"/>
                <a:ext cx="7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680" name="Line 3094"/>
              <p:cNvSpPr>
                <a:spLocks noChangeShapeType="1"/>
              </p:cNvSpPr>
              <p:nvPr/>
            </p:nvSpPr>
            <p:spPr bwMode="auto">
              <a:xfrm>
                <a:off x="2856" y="2368"/>
                <a:ext cx="0" cy="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28681" name="Line 3095"/>
              <p:cNvSpPr>
                <a:spLocks noChangeShapeType="1"/>
              </p:cNvSpPr>
              <p:nvPr/>
            </p:nvSpPr>
            <p:spPr bwMode="auto">
              <a:xfrm>
                <a:off x="1735" y="3608"/>
                <a:ext cx="0" cy="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5" name="Group 3096"/>
              <p:cNvGrpSpPr>
                <a:grpSpLocks/>
              </p:cNvGrpSpPr>
              <p:nvPr/>
            </p:nvGrpSpPr>
            <p:grpSpPr bwMode="auto">
              <a:xfrm>
                <a:off x="614" y="1648"/>
                <a:ext cx="11210" cy="4000"/>
                <a:chOff x="319" y="1648"/>
                <a:chExt cx="11210" cy="4000"/>
              </a:xfrm>
            </p:grpSpPr>
            <p:sp>
              <p:nvSpPr>
                <p:cNvPr id="28683" name="Line 3097"/>
                <p:cNvSpPr>
                  <a:spLocks noChangeShapeType="1"/>
                </p:cNvSpPr>
                <p:nvPr/>
              </p:nvSpPr>
              <p:spPr bwMode="auto">
                <a:xfrm>
                  <a:off x="732" y="4213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684" name="Line 3098"/>
                <p:cNvSpPr>
                  <a:spLocks noChangeShapeType="1"/>
                </p:cNvSpPr>
                <p:nvPr/>
              </p:nvSpPr>
              <p:spPr bwMode="auto">
                <a:xfrm>
                  <a:off x="8933" y="2973"/>
                  <a:ext cx="82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685" name="Line 3099"/>
                <p:cNvSpPr>
                  <a:spLocks noChangeShapeType="1"/>
                </p:cNvSpPr>
                <p:nvPr/>
              </p:nvSpPr>
              <p:spPr bwMode="auto">
                <a:xfrm>
                  <a:off x="5216" y="1853"/>
                  <a:ext cx="0" cy="5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686" name="Rectangle 3100"/>
                <p:cNvSpPr>
                  <a:spLocks noChangeArrowheads="1"/>
                </p:cNvSpPr>
                <p:nvPr/>
              </p:nvSpPr>
              <p:spPr bwMode="auto">
                <a:xfrm>
                  <a:off x="1204" y="4013"/>
                  <a:ext cx="472" cy="3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687" name="Oval 3101"/>
                <p:cNvSpPr>
                  <a:spLocks noChangeArrowheads="1"/>
                </p:cNvSpPr>
                <p:nvPr/>
              </p:nvSpPr>
              <p:spPr bwMode="auto">
                <a:xfrm>
                  <a:off x="319" y="3968"/>
                  <a:ext cx="413" cy="400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688" name="Line 3102"/>
                <p:cNvSpPr>
                  <a:spLocks noChangeShapeType="1"/>
                </p:cNvSpPr>
                <p:nvPr/>
              </p:nvSpPr>
              <p:spPr bwMode="auto">
                <a:xfrm>
                  <a:off x="1971" y="2973"/>
                  <a:ext cx="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689" name="Rectangle 3103"/>
                <p:cNvSpPr>
                  <a:spLocks noChangeArrowheads="1"/>
                </p:cNvSpPr>
                <p:nvPr/>
              </p:nvSpPr>
              <p:spPr bwMode="auto">
                <a:xfrm>
                  <a:off x="9759" y="2813"/>
                  <a:ext cx="472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690" name="Rectangle 3104"/>
                <p:cNvSpPr>
                  <a:spLocks noChangeArrowheads="1"/>
                </p:cNvSpPr>
                <p:nvPr/>
              </p:nvSpPr>
              <p:spPr bwMode="auto">
                <a:xfrm>
                  <a:off x="5039" y="4013"/>
                  <a:ext cx="472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691" name="Rectangle 3105"/>
                <p:cNvSpPr>
                  <a:spLocks noChangeArrowheads="1"/>
                </p:cNvSpPr>
                <p:nvPr/>
              </p:nvSpPr>
              <p:spPr bwMode="auto">
                <a:xfrm>
                  <a:off x="2207" y="4013"/>
                  <a:ext cx="472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692" name="Oval 3106"/>
                <p:cNvSpPr>
                  <a:spLocks noChangeArrowheads="1"/>
                </p:cNvSpPr>
                <p:nvPr/>
              </p:nvSpPr>
              <p:spPr bwMode="auto">
                <a:xfrm>
                  <a:off x="3269" y="4013"/>
                  <a:ext cx="413" cy="4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693" name="Line 3107"/>
                <p:cNvSpPr>
                  <a:spLocks noChangeShapeType="1"/>
                </p:cNvSpPr>
                <p:nvPr/>
              </p:nvSpPr>
              <p:spPr bwMode="auto">
                <a:xfrm>
                  <a:off x="909" y="4213"/>
                  <a:ext cx="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694" name="Rectangle 3108"/>
                <p:cNvSpPr>
                  <a:spLocks noChangeArrowheads="1"/>
                </p:cNvSpPr>
                <p:nvPr/>
              </p:nvSpPr>
              <p:spPr bwMode="auto">
                <a:xfrm>
                  <a:off x="4508" y="1648"/>
                  <a:ext cx="472" cy="3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695" name="Oval 3109"/>
                <p:cNvSpPr>
                  <a:spLocks noChangeArrowheads="1"/>
                </p:cNvSpPr>
                <p:nvPr/>
              </p:nvSpPr>
              <p:spPr bwMode="auto">
                <a:xfrm>
                  <a:off x="5457" y="1655"/>
                  <a:ext cx="413" cy="4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696" name="Line 3110"/>
                <p:cNvSpPr>
                  <a:spLocks noChangeShapeType="1"/>
                </p:cNvSpPr>
                <p:nvPr/>
              </p:nvSpPr>
              <p:spPr bwMode="auto">
                <a:xfrm>
                  <a:off x="4980" y="1813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697" name="Rectangle 3111"/>
                <p:cNvSpPr>
                  <a:spLocks noChangeArrowheads="1"/>
                </p:cNvSpPr>
                <p:nvPr/>
              </p:nvSpPr>
              <p:spPr bwMode="auto">
                <a:xfrm>
                  <a:off x="3269" y="2813"/>
                  <a:ext cx="472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698" name="Rectangle 3112"/>
                <p:cNvSpPr>
                  <a:spLocks noChangeArrowheads="1"/>
                </p:cNvSpPr>
                <p:nvPr/>
              </p:nvSpPr>
              <p:spPr bwMode="auto">
                <a:xfrm>
                  <a:off x="6396" y="2853"/>
                  <a:ext cx="472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699" name="Rectangle 3113"/>
                <p:cNvSpPr>
                  <a:spLocks noChangeArrowheads="1"/>
                </p:cNvSpPr>
                <p:nvPr/>
              </p:nvSpPr>
              <p:spPr bwMode="auto">
                <a:xfrm>
                  <a:off x="4272" y="2853"/>
                  <a:ext cx="472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700" name="Rectangle 3114"/>
                <p:cNvSpPr>
                  <a:spLocks noChangeArrowheads="1"/>
                </p:cNvSpPr>
                <p:nvPr/>
              </p:nvSpPr>
              <p:spPr bwMode="auto">
                <a:xfrm>
                  <a:off x="5275" y="2853"/>
                  <a:ext cx="472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701" name="Rectangle 3115"/>
                <p:cNvSpPr>
                  <a:spLocks noChangeArrowheads="1"/>
                </p:cNvSpPr>
                <p:nvPr/>
              </p:nvSpPr>
              <p:spPr bwMode="auto">
                <a:xfrm>
                  <a:off x="1145" y="2813"/>
                  <a:ext cx="472" cy="36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702" name="Oval 3116"/>
                <p:cNvSpPr>
                  <a:spLocks noChangeArrowheads="1"/>
                </p:cNvSpPr>
                <p:nvPr/>
              </p:nvSpPr>
              <p:spPr bwMode="auto">
                <a:xfrm>
                  <a:off x="2325" y="2773"/>
                  <a:ext cx="413" cy="4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703" name="Oval 3117"/>
                <p:cNvSpPr>
                  <a:spLocks noChangeArrowheads="1"/>
                </p:cNvSpPr>
                <p:nvPr/>
              </p:nvSpPr>
              <p:spPr bwMode="auto">
                <a:xfrm>
                  <a:off x="8520" y="2813"/>
                  <a:ext cx="413" cy="4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704" name="Oval 3118"/>
                <p:cNvSpPr>
                  <a:spLocks noChangeArrowheads="1"/>
                </p:cNvSpPr>
                <p:nvPr/>
              </p:nvSpPr>
              <p:spPr bwMode="auto">
                <a:xfrm>
                  <a:off x="7458" y="2813"/>
                  <a:ext cx="413" cy="40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>
                    <a:latin typeface="Calibri" pitchFamily="-1" charset="0"/>
                  </a:endParaRPr>
                </a:p>
              </p:txBody>
            </p:sp>
            <p:sp>
              <p:nvSpPr>
                <p:cNvPr id="28705" name="Line 3119"/>
                <p:cNvSpPr>
                  <a:spLocks noChangeShapeType="1"/>
                </p:cNvSpPr>
                <p:nvPr/>
              </p:nvSpPr>
              <p:spPr bwMode="auto">
                <a:xfrm>
                  <a:off x="2561" y="2373"/>
                  <a:ext cx="61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06" name="Line 3120"/>
                <p:cNvSpPr>
                  <a:spLocks noChangeShapeType="1"/>
                </p:cNvSpPr>
                <p:nvPr/>
              </p:nvSpPr>
              <p:spPr bwMode="auto">
                <a:xfrm>
                  <a:off x="3505" y="2373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07" name="Line 3121"/>
                <p:cNvSpPr>
                  <a:spLocks noChangeShapeType="1"/>
                </p:cNvSpPr>
                <p:nvPr/>
              </p:nvSpPr>
              <p:spPr bwMode="auto">
                <a:xfrm>
                  <a:off x="7694" y="2373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08" name="Line 3122"/>
                <p:cNvSpPr>
                  <a:spLocks noChangeShapeType="1"/>
                </p:cNvSpPr>
                <p:nvPr/>
              </p:nvSpPr>
              <p:spPr bwMode="auto">
                <a:xfrm>
                  <a:off x="4508" y="2413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09" name="Line 3123"/>
                <p:cNvSpPr>
                  <a:spLocks noChangeShapeType="1"/>
                </p:cNvSpPr>
                <p:nvPr/>
              </p:nvSpPr>
              <p:spPr bwMode="auto">
                <a:xfrm>
                  <a:off x="5511" y="2413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10" name="Line 3124"/>
                <p:cNvSpPr>
                  <a:spLocks noChangeShapeType="1"/>
                </p:cNvSpPr>
                <p:nvPr/>
              </p:nvSpPr>
              <p:spPr bwMode="auto">
                <a:xfrm>
                  <a:off x="6632" y="2413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11" name="Line 3125"/>
                <p:cNvSpPr>
                  <a:spLocks noChangeShapeType="1"/>
                </p:cNvSpPr>
                <p:nvPr/>
              </p:nvSpPr>
              <p:spPr bwMode="auto">
                <a:xfrm>
                  <a:off x="2443" y="3573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12" name="Line 3126"/>
                <p:cNvSpPr>
                  <a:spLocks noChangeShapeType="1"/>
                </p:cNvSpPr>
                <p:nvPr/>
              </p:nvSpPr>
              <p:spPr bwMode="auto">
                <a:xfrm>
                  <a:off x="3446" y="3573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13" name="Line 3127"/>
                <p:cNvSpPr>
                  <a:spLocks noChangeShapeType="1"/>
                </p:cNvSpPr>
                <p:nvPr/>
              </p:nvSpPr>
              <p:spPr bwMode="auto">
                <a:xfrm>
                  <a:off x="4331" y="3573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14" name="Line 3128"/>
                <p:cNvSpPr>
                  <a:spLocks noChangeShapeType="1"/>
                </p:cNvSpPr>
                <p:nvPr/>
              </p:nvSpPr>
              <p:spPr bwMode="auto">
                <a:xfrm>
                  <a:off x="5275" y="3573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15" name="Line 3129"/>
                <p:cNvSpPr>
                  <a:spLocks noChangeShapeType="1"/>
                </p:cNvSpPr>
                <p:nvPr/>
              </p:nvSpPr>
              <p:spPr bwMode="auto">
                <a:xfrm>
                  <a:off x="8697" y="2373"/>
                  <a:ext cx="0" cy="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28716" name="Line 3130"/>
                <p:cNvSpPr>
                  <a:spLocks noChangeShapeType="1"/>
                </p:cNvSpPr>
                <p:nvPr/>
              </p:nvSpPr>
              <p:spPr bwMode="auto">
                <a:xfrm>
                  <a:off x="1440" y="3573"/>
                  <a:ext cx="383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  <p:grpSp>
              <p:nvGrpSpPr>
                <p:cNvPr id="6" name="Group 3131"/>
                <p:cNvGrpSpPr>
                  <a:grpSpLocks/>
                </p:cNvGrpSpPr>
                <p:nvPr/>
              </p:nvGrpSpPr>
              <p:grpSpPr bwMode="auto">
                <a:xfrm>
                  <a:off x="496" y="4808"/>
                  <a:ext cx="3953" cy="840"/>
                  <a:chOff x="561" y="12792"/>
                  <a:chExt cx="3953" cy="840"/>
                </a:xfrm>
              </p:grpSpPr>
              <p:sp>
                <p:nvSpPr>
                  <p:cNvPr id="28737" name="Rectangle 3132"/>
                  <p:cNvSpPr>
                    <a:spLocks noChangeArrowheads="1"/>
                  </p:cNvSpPr>
                  <p:nvPr/>
                </p:nvSpPr>
                <p:spPr bwMode="auto">
                  <a:xfrm>
                    <a:off x="561" y="13192"/>
                    <a:ext cx="472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  <p:sp>
                <p:nvSpPr>
                  <p:cNvPr id="28738" name="Rectangle 3133"/>
                  <p:cNvSpPr>
                    <a:spLocks noChangeArrowheads="1"/>
                  </p:cNvSpPr>
                  <p:nvPr/>
                </p:nvSpPr>
                <p:spPr bwMode="auto">
                  <a:xfrm>
                    <a:off x="2921" y="13232"/>
                    <a:ext cx="472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  <p:sp>
                <p:nvSpPr>
                  <p:cNvPr id="28739" name="Oval 3134"/>
                  <p:cNvSpPr>
                    <a:spLocks noChangeArrowheads="1"/>
                  </p:cNvSpPr>
                  <p:nvPr/>
                </p:nvSpPr>
                <p:spPr bwMode="auto">
                  <a:xfrm>
                    <a:off x="4101" y="13232"/>
                    <a:ext cx="413" cy="4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  <p:sp>
                <p:nvSpPr>
                  <p:cNvPr id="28740" name="Oval 3135"/>
                  <p:cNvSpPr>
                    <a:spLocks noChangeArrowheads="1"/>
                  </p:cNvSpPr>
                  <p:nvPr/>
                </p:nvSpPr>
                <p:spPr bwMode="auto">
                  <a:xfrm>
                    <a:off x="1800" y="13192"/>
                    <a:ext cx="413" cy="4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  <p:sp>
                <p:nvSpPr>
                  <p:cNvPr id="28741" name="Line 3136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2792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42" name="Line 3137"/>
                  <p:cNvSpPr>
                    <a:spLocks noChangeShapeType="1"/>
                  </p:cNvSpPr>
                  <p:nvPr/>
                </p:nvSpPr>
                <p:spPr bwMode="auto">
                  <a:xfrm>
                    <a:off x="1977" y="12792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43" name="Line 3138"/>
                  <p:cNvSpPr>
                    <a:spLocks noChangeShapeType="1"/>
                  </p:cNvSpPr>
                  <p:nvPr/>
                </p:nvSpPr>
                <p:spPr bwMode="auto">
                  <a:xfrm>
                    <a:off x="797" y="12792"/>
                    <a:ext cx="348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44" name="Line 3139"/>
                  <p:cNvSpPr>
                    <a:spLocks noChangeShapeType="1"/>
                  </p:cNvSpPr>
                  <p:nvPr/>
                </p:nvSpPr>
                <p:spPr bwMode="auto">
                  <a:xfrm>
                    <a:off x="4278" y="12792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45" name="Line 3140"/>
                  <p:cNvSpPr>
                    <a:spLocks noChangeShapeType="1"/>
                  </p:cNvSpPr>
                  <p:nvPr/>
                </p:nvSpPr>
                <p:spPr bwMode="auto">
                  <a:xfrm>
                    <a:off x="3098" y="12792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</p:grpSp>
            <p:grpSp>
              <p:nvGrpSpPr>
                <p:cNvPr id="7" name="Group 3141"/>
                <p:cNvGrpSpPr>
                  <a:grpSpLocks/>
                </p:cNvGrpSpPr>
                <p:nvPr/>
              </p:nvGrpSpPr>
              <p:grpSpPr bwMode="auto">
                <a:xfrm>
                  <a:off x="6573" y="3573"/>
                  <a:ext cx="4956" cy="2040"/>
                  <a:chOff x="6933" y="11392"/>
                  <a:chExt cx="4956" cy="2040"/>
                </a:xfrm>
              </p:grpSpPr>
              <p:sp>
                <p:nvSpPr>
                  <p:cNvPr id="28720" name="Line 3142"/>
                  <p:cNvSpPr>
                    <a:spLocks noChangeShapeType="1"/>
                  </p:cNvSpPr>
                  <p:nvPr/>
                </p:nvSpPr>
                <p:spPr bwMode="auto">
                  <a:xfrm>
                    <a:off x="10886" y="12032"/>
                    <a:ext cx="4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21" name="Line 3143"/>
                  <p:cNvSpPr>
                    <a:spLocks noChangeShapeType="1"/>
                  </p:cNvSpPr>
                  <p:nvPr/>
                </p:nvSpPr>
                <p:spPr bwMode="auto">
                  <a:xfrm>
                    <a:off x="11122" y="12032"/>
                    <a:ext cx="0" cy="6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22" name="Line 3144"/>
                  <p:cNvSpPr>
                    <a:spLocks noChangeShapeType="1"/>
                  </p:cNvSpPr>
                  <p:nvPr/>
                </p:nvSpPr>
                <p:spPr bwMode="auto">
                  <a:xfrm>
                    <a:off x="10591" y="12632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23" name="Line 3145"/>
                  <p:cNvSpPr>
                    <a:spLocks noChangeShapeType="1"/>
                  </p:cNvSpPr>
                  <p:nvPr/>
                </p:nvSpPr>
                <p:spPr bwMode="auto">
                  <a:xfrm>
                    <a:off x="11653" y="12632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24" name="Rectangle 3146"/>
                  <p:cNvSpPr>
                    <a:spLocks noChangeArrowheads="1"/>
                  </p:cNvSpPr>
                  <p:nvPr/>
                </p:nvSpPr>
                <p:spPr bwMode="auto">
                  <a:xfrm>
                    <a:off x="6933" y="11792"/>
                    <a:ext cx="472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  <p:sp>
                <p:nvSpPr>
                  <p:cNvPr id="28725" name="Rectangle 3147"/>
                  <p:cNvSpPr>
                    <a:spLocks noChangeArrowheads="1"/>
                  </p:cNvSpPr>
                  <p:nvPr/>
                </p:nvSpPr>
                <p:spPr bwMode="auto">
                  <a:xfrm>
                    <a:off x="9293" y="11832"/>
                    <a:ext cx="472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  <p:sp>
                <p:nvSpPr>
                  <p:cNvPr id="28726" name="Oval 3148"/>
                  <p:cNvSpPr>
                    <a:spLocks noChangeArrowheads="1"/>
                  </p:cNvSpPr>
                  <p:nvPr/>
                </p:nvSpPr>
                <p:spPr bwMode="auto">
                  <a:xfrm>
                    <a:off x="10473" y="11832"/>
                    <a:ext cx="413" cy="4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  <p:sp>
                <p:nvSpPr>
                  <p:cNvPr id="28727" name="Line 3149"/>
                  <p:cNvSpPr>
                    <a:spLocks noChangeShapeType="1"/>
                  </p:cNvSpPr>
                  <p:nvPr/>
                </p:nvSpPr>
                <p:spPr bwMode="auto">
                  <a:xfrm>
                    <a:off x="7169" y="11392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28" name="Line 3150"/>
                  <p:cNvSpPr>
                    <a:spLocks noChangeShapeType="1"/>
                  </p:cNvSpPr>
                  <p:nvPr/>
                </p:nvSpPr>
                <p:spPr bwMode="auto">
                  <a:xfrm>
                    <a:off x="8349" y="11392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29" name="Line 3151"/>
                  <p:cNvSpPr>
                    <a:spLocks noChangeShapeType="1"/>
                  </p:cNvSpPr>
                  <p:nvPr/>
                </p:nvSpPr>
                <p:spPr bwMode="auto">
                  <a:xfrm>
                    <a:off x="7169" y="11392"/>
                    <a:ext cx="348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30" name="Line 3152"/>
                  <p:cNvSpPr>
                    <a:spLocks noChangeShapeType="1"/>
                  </p:cNvSpPr>
                  <p:nvPr/>
                </p:nvSpPr>
                <p:spPr bwMode="auto">
                  <a:xfrm>
                    <a:off x="10650" y="11392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31" name="Line 3153"/>
                  <p:cNvSpPr>
                    <a:spLocks noChangeShapeType="1"/>
                  </p:cNvSpPr>
                  <p:nvPr/>
                </p:nvSpPr>
                <p:spPr bwMode="auto">
                  <a:xfrm>
                    <a:off x="9470" y="11392"/>
                    <a:ext cx="0" cy="4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32" name="Rectangle 3154"/>
                  <p:cNvSpPr>
                    <a:spLocks noChangeArrowheads="1"/>
                  </p:cNvSpPr>
                  <p:nvPr/>
                </p:nvSpPr>
                <p:spPr bwMode="auto">
                  <a:xfrm>
                    <a:off x="8113" y="11832"/>
                    <a:ext cx="472" cy="36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  <p:sp>
                <p:nvSpPr>
                  <p:cNvPr id="28733" name="Rectangle 3155"/>
                  <p:cNvSpPr>
                    <a:spLocks noChangeArrowheads="1"/>
                  </p:cNvSpPr>
                  <p:nvPr/>
                </p:nvSpPr>
                <p:spPr bwMode="auto">
                  <a:xfrm>
                    <a:off x="11358" y="11872"/>
                    <a:ext cx="472" cy="36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  <p:sp>
                <p:nvSpPr>
                  <p:cNvPr id="28734" name="Line 3156"/>
                  <p:cNvSpPr>
                    <a:spLocks noChangeShapeType="1"/>
                  </p:cNvSpPr>
                  <p:nvPr/>
                </p:nvSpPr>
                <p:spPr bwMode="auto">
                  <a:xfrm>
                    <a:off x="10591" y="12632"/>
                    <a:ext cx="106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/>
                  </a:p>
                </p:txBody>
              </p:sp>
              <p:sp>
                <p:nvSpPr>
                  <p:cNvPr id="28735" name="Rectangle 3157"/>
                  <p:cNvSpPr>
                    <a:spLocks noChangeArrowheads="1"/>
                  </p:cNvSpPr>
                  <p:nvPr/>
                </p:nvSpPr>
                <p:spPr bwMode="auto">
                  <a:xfrm>
                    <a:off x="10355" y="13072"/>
                    <a:ext cx="472" cy="36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  <p:sp>
                <p:nvSpPr>
                  <p:cNvPr id="28736" name="Rectangle 3158"/>
                  <p:cNvSpPr>
                    <a:spLocks noChangeArrowheads="1"/>
                  </p:cNvSpPr>
                  <p:nvPr/>
                </p:nvSpPr>
                <p:spPr bwMode="auto">
                  <a:xfrm>
                    <a:off x="11417" y="13072"/>
                    <a:ext cx="472" cy="360"/>
                  </a:xfrm>
                  <a:prstGeom prst="rect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CA">
                      <a:latin typeface="Calibri" pitchFamily="-1" charset="0"/>
                    </a:endParaRPr>
                  </a:p>
                </p:txBody>
              </p:sp>
            </p:grpSp>
            <p:sp>
              <p:nvSpPr>
                <p:cNvPr id="28719" name="Line 3159"/>
                <p:cNvSpPr>
                  <a:spLocks noChangeShapeType="1"/>
                </p:cNvSpPr>
                <p:nvPr/>
              </p:nvSpPr>
              <p:spPr bwMode="auto">
                <a:xfrm>
                  <a:off x="9287" y="2973"/>
                  <a:ext cx="0" cy="60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CA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718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Y-linked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25575"/>
            <a:ext cx="8229600" cy="4525963"/>
          </a:xfrm>
        </p:spPr>
        <p:txBody>
          <a:bodyPr/>
          <a:lstStyle/>
          <a:p>
            <a:r>
              <a:rPr lang="en-CA" dirty="0"/>
              <a:t>All males are affected and pass it on to all male offspring</a:t>
            </a: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525" y="2979738"/>
            <a:ext cx="4703763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7997825" y="6488113"/>
            <a:ext cx="114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-1" charset="0"/>
              </a:rPr>
              <a:t>migrc.org</a:t>
            </a:r>
          </a:p>
        </p:txBody>
      </p:sp>
    </p:spTree>
    <p:extLst>
      <p:ext uri="{BB962C8B-B14F-4D97-AF65-F5344CB8AC3E}">
        <p14:creationId xmlns:p14="http://schemas.microsoft.com/office/powerpoint/2010/main" val="7187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B0CE-0EB2-4117-A568-475B050C5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Pedigree Chart</a:t>
            </a:r>
          </a:p>
        </p:txBody>
      </p:sp>
      <p:pic>
        <p:nvPicPr>
          <p:cNvPr id="1026" name="Picture 2" descr="Image result for human pedigree">
            <a:extLst>
              <a:ext uri="{FF2B5EF4-FFF2-40B4-BE49-F238E27FC236}">
                <a16:creationId xmlns:a16="http://schemas.microsoft.com/office/drawing/2014/main" id="{66D7483F-3C52-420A-B0AF-114D5AD90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58" y="1510921"/>
            <a:ext cx="7499134" cy="374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CBE6AF-5DBC-4461-B906-0B09C35CA5AA}"/>
              </a:ext>
            </a:extLst>
          </p:cNvPr>
          <p:cNvSpPr/>
          <p:nvPr/>
        </p:nvSpPr>
        <p:spPr>
          <a:xfrm>
            <a:off x="0" y="6398696"/>
            <a:ext cx="403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GoudyOlSt BT"/>
              </a:rPr>
              <a:t>©2002 by Griffiths et al.; all text material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312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C66F5FA7-C0AD-4D48-9DBB-B38EA4474D5A}"/>
              </a:ext>
            </a:extLst>
          </p:cNvPr>
          <p:cNvSpPr txBox="1"/>
          <p:nvPr/>
        </p:nvSpPr>
        <p:spPr>
          <a:xfrm>
            <a:off x="1260000" y="152280"/>
            <a:ext cx="720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en-US" sz="1100" b="0" strike="noStrike" spc="-1" dirty="0">
                <a:solidFill>
                  <a:srgbClr val="000000"/>
                </a:solidFill>
                <a:latin typeface="Arial"/>
              </a:rPr>
              <a:t>Practice resource‐focused revision: Standardized pedigree nomenclature update centered on sex and gender inclusivity: A practice resource of the National Society of Genetic Counselors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F304B2EB-5C8C-42EF-B790-0F25C7D416E7}"/>
              </a:ext>
            </a:extLst>
          </p:cNvPr>
          <p:cNvSpPr txBox="1"/>
          <p:nvPr/>
        </p:nvSpPr>
        <p:spPr>
          <a:xfrm>
            <a:off x="360000" y="5940000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800" b="1" strike="noStrike" spc="-1">
                <a:solidFill>
                  <a:srgbClr val="0054A6"/>
                </a:solidFill>
                <a:latin typeface="Arial"/>
              </a:rPr>
              <a:t>Journal of Genetic Counseling, First published: 15 September 2022, DOI: (10.1002/jgc4.1621) 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Main graphic">
            <a:extLst>
              <a:ext uri="{FF2B5EF4-FFF2-40B4-BE49-F238E27FC236}">
                <a16:creationId xmlns:a16="http://schemas.microsoft.com/office/drawing/2014/main" id="{FC9F9365-9106-4246-8E14-2D7E937C5181}"/>
              </a:ext>
            </a:extLst>
          </p:cNvPr>
          <p:cNvPicPr/>
          <p:nvPr/>
        </p:nvPicPr>
        <p:blipFill rotWithShape="1">
          <a:blip r:embed="rId2"/>
          <a:srcRect b="47396"/>
          <a:stretch/>
        </p:blipFill>
        <p:spPr>
          <a:xfrm>
            <a:off x="1425844" y="1213919"/>
            <a:ext cx="6292312" cy="385637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134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B9DA-0310-4477-BAB4-310F908F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guidelines (Sep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77C6-DF39-4D07-9A1B-0F97EF43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66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Pedigree symbols depict GENDER</a:t>
            </a:r>
          </a:p>
          <a:p>
            <a:pPr lvl="1"/>
            <a:r>
              <a:rPr lang="en-US" dirty="0"/>
              <a:t>Square for male, circle for female, diamond if non-binary/gender diverse</a:t>
            </a:r>
          </a:p>
          <a:p>
            <a:pPr lvl="1"/>
            <a:r>
              <a:rPr lang="en-US" dirty="0"/>
              <a:t>“Affected” individuals are shaded in, unaffected are left unfilled</a:t>
            </a:r>
          </a:p>
          <a:p>
            <a:pPr lvl="1"/>
            <a:r>
              <a:rPr lang="en-US" dirty="0"/>
              <a:t>Note that “affected” isn’t necessarily a disease – it’s the phenotype being studied, and a Pedigree chart is used to hypothesize how that phenotype is inherited</a:t>
            </a:r>
          </a:p>
        </p:txBody>
      </p:sp>
    </p:spTree>
    <p:extLst>
      <p:ext uri="{BB962C8B-B14F-4D97-AF65-F5344CB8AC3E}">
        <p14:creationId xmlns:p14="http://schemas.microsoft.com/office/powerpoint/2010/main" val="12574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B9DA-0310-4477-BAB4-310F908F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guidelines (Sep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77C6-DF39-4D07-9A1B-0F97EF43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66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Pedigree symbols don’t depict SEX</a:t>
            </a:r>
          </a:p>
          <a:p>
            <a:pPr lvl="1"/>
            <a:r>
              <a:rPr lang="en-US" dirty="0"/>
              <a:t>If cisgender, no further clarification needed (gender and sex are presumed to correspond)</a:t>
            </a:r>
          </a:p>
          <a:p>
            <a:pPr lvl="1"/>
            <a:r>
              <a:rPr lang="en-US" dirty="0"/>
              <a:t>If transgender, specify underneath the symbol the sex that individual was assigned at birth (assigned male at birth = AMAB, AFAB, UAAB)</a:t>
            </a:r>
          </a:p>
        </p:txBody>
      </p:sp>
    </p:spTree>
    <p:extLst>
      <p:ext uri="{BB962C8B-B14F-4D97-AF65-F5344CB8AC3E}">
        <p14:creationId xmlns:p14="http://schemas.microsoft.com/office/powerpoint/2010/main" val="349228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843488CE-BD14-428D-B46D-882B97BB87E5}"/>
              </a:ext>
            </a:extLst>
          </p:cNvPr>
          <p:cNvSpPr txBox="1"/>
          <p:nvPr/>
        </p:nvSpPr>
        <p:spPr>
          <a:xfrm>
            <a:off x="1260000" y="152280"/>
            <a:ext cx="720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en-US" sz="1100" b="0" strike="noStrike" spc="-1" dirty="0">
                <a:solidFill>
                  <a:srgbClr val="000000"/>
                </a:solidFill>
                <a:latin typeface="Arial"/>
              </a:rPr>
              <a:t>Practice resource‐focused revision: Standardized pedigree nomenclature update centered on sex and gender inclusivity: A practice resource of the National Society of Genetic Counselors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C44388A6-AAF0-4635-B162-2B583FE658E6}"/>
              </a:ext>
            </a:extLst>
          </p:cNvPr>
          <p:cNvSpPr txBox="1"/>
          <p:nvPr/>
        </p:nvSpPr>
        <p:spPr>
          <a:xfrm>
            <a:off x="360000" y="5940000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800" b="1" strike="noStrike" spc="-1">
                <a:solidFill>
                  <a:srgbClr val="0054A6"/>
                </a:solidFill>
                <a:latin typeface="Arial"/>
              </a:rPr>
              <a:t>Journal of Genetic Counseling, First published: 15 September 2022, DOI: (10.1002/jgc4.1621) 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Main graphic">
            <a:extLst>
              <a:ext uri="{FF2B5EF4-FFF2-40B4-BE49-F238E27FC236}">
                <a16:creationId xmlns:a16="http://schemas.microsoft.com/office/drawing/2014/main" id="{40FDC869-2E5B-46C2-AB8E-7D143D17758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53350" y="1069199"/>
            <a:ext cx="7706650" cy="413238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418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B9DA-0310-4477-BAB4-310F908F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Revised guidelines (Sep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77C6-DF39-4D07-9A1B-0F97EF436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466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Other elements of these inclusive pedigree chart guidelines include depicting adoption and assistive reproductive technologies:</a:t>
            </a:r>
          </a:p>
          <a:p>
            <a:pPr lvl="1"/>
            <a:r>
              <a:rPr lang="en-US" dirty="0"/>
              <a:t>Adoption of an individual uses a dashed line</a:t>
            </a:r>
          </a:p>
          <a:p>
            <a:pPr lvl="1"/>
            <a:r>
              <a:rPr lang="en-US" dirty="0"/>
              <a:t>Donor of sperm or egg for ART includes a “D” within the shape</a:t>
            </a:r>
          </a:p>
          <a:p>
            <a:pPr lvl="1"/>
            <a:r>
              <a:rPr lang="en-US" dirty="0"/>
              <a:t>Consult paper and following tables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1015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C66F5FA7-C0AD-4D48-9DBB-B38EA4474D5A}"/>
              </a:ext>
            </a:extLst>
          </p:cNvPr>
          <p:cNvSpPr txBox="1"/>
          <p:nvPr/>
        </p:nvSpPr>
        <p:spPr>
          <a:xfrm>
            <a:off x="1260000" y="152280"/>
            <a:ext cx="720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en-US" sz="1100" b="0" strike="noStrike" spc="-1" dirty="0">
                <a:solidFill>
                  <a:srgbClr val="000000"/>
                </a:solidFill>
                <a:latin typeface="Arial"/>
              </a:rPr>
              <a:t>Practice resource‐focused revision: Standardized pedigree nomenclature update centered on sex and gender inclusivity: A practice resource of the National Society of Genetic Counselors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F304B2EB-5C8C-42EF-B790-0F25C7D416E7}"/>
              </a:ext>
            </a:extLst>
          </p:cNvPr>
          <p:cNvSpPr txBox="1"/>
          <p:nvPr/>
        </p:nvSpPr>
        <p:spPr>
          <a:xfrm>
            <a:off x="360000" y="5940000"/>
            <a:ext cx="864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800" b="1" strike="noStrike" spc="-1">
                <a:solidFill>
                  <a:srgbClr val="0054A6"/>
                </a:solidFill>
                <a:latin typeface="Arial"/>
              </a:rPr>
              <a:t>Journal of Genetic Counseling, First published: 15 September 2022, DOI: (10.1002/jgc4.1621) 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Main graphic">
            <a:extLst>
              <a:ext uri="{FF2B5EF4-FFF2-40B4-BE49-F238E27FC236}">
                <a16:creationId xmlns:a16="http://schemas.microsoft.com/office/drawing/2014/main" id="{FC9F9365-9106-4246-8E14-2D7E937C5181}"/>
              </a:ext>
            </a:extLst>
          </p:cNvPr>
          <p:cNvPicPr/>
          <p:nvPr/>
        </p:nvPicPr>
        <p:blipFill rotWithShape="1">
          <a:blip r:embed="rId2"/>
          <a:srcRect t="52604"/>
          <a:stretch/>
        </p:blipFill>
        <p:spPr>
          <a:xfrm>
            <a:off x="1259999" y="1580827"/>
            <a:ext cx="6303173" cy="37350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72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5C9F0947-86C5-4A7A-B239-6D030DA4BFBC}"/>
              </a:ext>
            </a:extLst>
          </p:cNvPr>
          <p:cNvSpPr txBox="1"/>
          <p:nvPr/>
        </p:nvSpPr>
        <p:spPr>
          <a:xfrm>
            <a:off x="57600" y="0"/>
            <a:ext cx="7200000" cy="451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/>
          <a:lstStyle/>
          <a:p>
            <a:r>
              <a:rPr lang="en-US" sz="1100" b="0" strike="noStrike" spc="-1" dirty="0">
                <a:solidFill>
                  <a:srgbClr val="000000"/>
                </a:solidFill>
                <a:latin typeface="Arial"/>
              </a:rPr>
              <a:t>Practice resource‐focused revision: Standardized pedigree nomenclature update centered on sex and gender inclusivity: A practice resource of the National Society of Genetic Counselors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F8111BA0-787F-425F-926C-33F701906742}"/>
              </a:ext>
            </a:extLst>
          </p:cNvPr>
          <p:cNvSpPr txBox="1"/>
          <p:nvPr/>
        </p:nvSpPr>
        <p:spPr>
          <a:xfrm>
            <a:off x="0" y="6632100"/>
            <a:ext cx="8640000" cy="225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800" b="1" strike="noStrike" spc="-1">
                <a:solidFill>
                  <a:srgbClr val="0054A6"/>
                </a:solidFill>
                <a:latin typeface="Arial"/>
              </a:rPr>
              <a:t>Journal of Genetic Counseling, First published: 15 September 2022, DOI: (10.1002/jgc4.1621) 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Main graphic">
            <a:extLst>
              <a:ext uri="{FF2B5EF4-FFF2-40B4-BE49-F238E27FC236}">
                <a16:creationId xmlns:a16="http://schemas.microsoft.com/office/drawing/2014/main" id="{2EB27449-A51C-4D51-AD5F-2D03297906F7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2456664" y="617409"/>
            <a:ext cx="4230671" cy="56231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3837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1449</TotalTime>
  <Words>869</Words>
  <Application>Microsoft Office PowerPoint</Application>
  <PresentationFormat>On-screen Show (4:3)</PresentationFormat>
  <Paragraphs>84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GoudyOlSt BT</vt:lpstr>
      <vt:lpstr>Open Sans</vt:lpstr>
      <vt:lpstr>Office Theme</vt:lpstr>
      <vt:lpstr>Human Genetics</vt:lpstr>
      <vt:lpstr>Pedigree Chart</vt:lpstr>
      <vt:lpstr>PowerPoint Presentation</vt:lpstr>
      <vt:lpstr>Revised guidelines (Sep 2022)</vt:lpstr>
      <vt:lpstr>Revised guidelines (Sep 2022)</vt:lpstr>
      <vt:lpstr>PowerPoint Presentation</vt:lpstr>
      <vt:lpstr>Revised guidelines (Sep 2022)</vt:lpstr>
      <vt:lpstr>PowerPoint Presentation</vt:lpstr>
      <vt:lpstr>PowerPoint Presentation</vt:lpstr>
      <vt:lpstr>User’s guide </vt:lpstr>
      <vt:lpstr>Autosomal dominant</vt:lpstr>
      <vt:lpstr>Autosomal recessive</vt:lpstr>
      <vt:lpstr>X-linked dominant</vt:lpstr>
      <vt:lpstr>X-linked recessive</vt:lpstr>
      <vt:lpstr>Y-linked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</dc:title>
  <dc:creator>Christopher von Roretz</dc:creator>
  <cp:lastModifiedBy>Gabrielle Adam</cp:lastModifiedBy>
  <cp:revision>59</cp:revision>
  <dcterms:created xsi:type="dcterms:W3CDTF">2022-09-23T01:14:09Z</dcterms:created>
  <dcterms:modified xsi:type="dcterms:W3CDTF">2023-06-15T15:27:50Z</dcterms:modified>
</cp:coreProperties>
</file>