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5"/>
  </p:notesMasterIdLst>
  <p:sldIdLst>
    <p:sldId id="267" r:id="rId2"/>
    <p:sldId id="275" r:id="rId3"/>
    <p:sldId id="274" r:id="rId4"/>
    <p:sldId id="272" r:id="rId5"/>
    <p:sldId id="273" r:id="rId6"/>
    <p:sldId id="276" r:id="rId7"/>
    <p:sldId id="277" r:id="rId8"/>
    <p:sldId id="278" r:id="rId9"/>
    <p:sldId id="279" r:id="rId10"/>
    <p:sldId id="280" r:id="rId11"/>
    <p:sldId id="281" r:id="rId12"/>
    <p:sldId id="283" r:id="rId13"/>
    <p:sldId id="28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E94C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9AB823-C056-81D9-DE65-97C6C6B2CE85}" v="33" dt="2023-09-18T13:24:55.0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56"/>
  </p:normalViewPr>
  <p:slideViewPr>
    <p:cSldViewPr snapToGrid="0" snapToObjects="1">
      <p:cViewPr varScale="1">
        <p:scale>
          <a:sx n="107" d="100"/>
          <a:sy n="107" d="100"/>
        </p:scale>
        <p:origin x="56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Miller" userId="S::tmiller@dawsoncollege.qc.ca::b7bcce3b-7dcc-4a6e-ac9d-7f32895a73ef" providerId="AD" clId="Web-{AB9AB823-C056-81D9-DE65-97C6C6B2CE85}"/>
    <pc:docChg chg="modSld">
      <pc:chgData name="Tim Miller" userId="S::tmiller@dawsoncollege.qc.ca::b7bcce3b-7dcc-4a6e-ac9d-7f32895a73ef" providerId="AD" clId="Web-{AB9AB823-C056-81D9-DE65-97C6C6B2CE85}" dt="2023-09-18T13:24:44.610" v="22"/>
      <pc:docMkLst>
        <pc:docMk/>
      </pc:docMkLst>
      <pc:sldChg chg="modSp">
        <pc:chgData name="Tim Miller" userId="S::tmiller@dawsoncollege.qc.ca::b7bcce3b-7dcc-4a6e-ac9d-7f32895a73ef" providerId="AD" clId="Web-{AB9AB823-C056-81D9-DE65-97C6C6B2CE85}" dt="2023-09-18T13:24:44.610" v="22"/>
        <pc:sldMkLst>
          <pc:docMk/>
          <pc:sldMk cId="397862629" sldId="272"/>
        </pc:sldMkLst>
        <pc:graphicFrameChg chg="mod modGraphic">
          <ac:chgData name="Tim Miller" userId="S::tmiller@dawsoncollege.qc.ca::b7bcce3b-7dcc-4a6e-ac9d-7f32895a73ef" providerId="AD" clId="Web-{AB9AB823-C056-81D9-DE65-97C6C6B2CE85}" dt="2023-09-18T13:24:44.610" v="22"/>
          <ac:graphicFrameMkLst>
            <pc:docMk/>
            <pc:sldMk cId="397862629" sldId="272"/>
            <ac:graphicFrameMk id="4" creationId="{00000000-0000-0000-0000-000000000000}"/>
          </ac:graphicFrameMkLst>
        </pc:graphicFrameChg>
      </pc:sldChg>
      <pc:sldChg chg="modSp">
        <pc:chgData name="Tim Miller" userId="S::tmiller@dawsoncollege.qc.ca::b7bcce3b-7dcc-4a6e-ac9d-7f32895a73ef" providerId="AD" clId="Web-{AB9AB823-C056-81D9-DE65-97C6C6B2CE85}" dt="2023-09-18T13:24:21.672" v="4" actId="20577"/>
        <pc:sldMkLst>
          <pc:docMk/>
          <pc:sldMk cId="1010011694" sldId="274"/>
        </pc:sldMkLst>
        <pc:spChg chg="mod">
          <ac:chgData name="Tim Miller" userId="S::tmiller@dawsoncollege.qc.ca::b7bcce3b-7dcc-4a6e-ac9d-7f32895a73ef" providerId="AD" clId="Web-{AB9AB823-C056-81D9-DE65-97C6C6B2CE85}" dt="2023-09-18T13:24:21.672" v="4" actId="20577"/>
          <ac:spMkLst>
            <pc:docMk/>
            <pc:sldMk cId="1010011694" sldId="274"/>
            <ac:spMk id="3" creationId="{66B99FAA-3AC9-E916-0A0D-5C4F7AF1194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A21560-A802-FD42-95A9-3666991DCF86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ED991-DFAE-254A-AA87-6E0577958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43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7C96-B233-AF47-B18C-4B5281F3EFC6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4034-B214-444C-8AF6-D49C7BC82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1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7C96-B233-AF47-B18C-4B5281F3EFC6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4034-B214-444C-8AF6-D49C7BC82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04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7C96-B233-AF47-B18C-4B5281F3EFC6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4034-B214-444C-8AF6-D49C7BC82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56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7C96-B233-AF47-B18C-4B5281F3EFC6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4034-B214-444C-8AF6-D49C7BC82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5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7C96-B233-AF47-B18C-4B5281F3EFC6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4034-B214-444C-8AF6-D49C7BC82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81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7C96-B233-AF47-B18C-4B5281F3EFC6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4034-B214-444C-8AF6-D49C7BC82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47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7C96-B233-AF47-B18C-4B5281F3EFC6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4034-B214-444C-8AF6-D49C7BC82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90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7C96-B233-AF47-B18C-4B5281F3EFC6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4034-B214-444C-8AF6-D49C7BC82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936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7C96-B233-AF47-B18C-4B5281F3EFC6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4034-B214-444C-8AF6-D49C7BC82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13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7C96-B233-AF47-B18C-4B5281F3EFC6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4034-B214-444C-8AF6-D49C7BC82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88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97C96-B233-AF47-B18C-4B5281F3EFC6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4034-B214-444C-8AF6-D49C7BC82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34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97C96-B233-AF47-B18C-4B5281F3EFC6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34034-B214-444C-8AF6-D49C7BC82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Elderly Man Hospital Patient Eating in bed - Evidently Cochrane">
            <a:extLst>
              <a:ext uri="{FF2B5EF4-FFF2-40B4-BE49-F238E27FC236}">
                <a16:creationId xmlns:a16="http://schemas.microsoft.com/office/drawing/2014/main" id="{ED05E18A-771F-0F20-2F5D-2CB4FA0B45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" r="9123" b="-2"/>
          <a:stretch/>
        </p:blipFill>
        <p:spPr bwMode="auto">
          <a:xfrm>
            <a:off x="20" y="1"/>
            <a:ext cx="9143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2"/>
            <a:ext cx="6858000" cy="29005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Interprofessional Education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Procurement issues</a:t>
            </a:r>
          </a:p>
        </p:txBody>
      </p:sp>
    </p:spTree>
    <p:extLst>
      <p:ext uri="{BB962C8B-B14F-4D97-AF65-F5344CB8AC3E}">
        <p14:creationId xmlns:p14="http://schemas.microsoft.com/office/powerpoint/2010/main" val="2399589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C60F1A2-8CAD-229A-2FBD-2541431B0C51}"/>
              </a:ext>
            </a:extLst>
          </p:cNvPr>
          <p:cNvSpPr/>
          <p:nvPr/>
        </p:nvSpPr>
        <p:spPr>
          <a:xfrm>
            <a:off x="112815" y="121722"/>
            <a:ext cx="8918369" cy="6614555"/>
          </a:xfrm>
          <a:prstGeom prst="rect">
            <a:avLst/>
          </a:prstGeom>
          <a:solidFill>
            <a:srgbClr val="FFFF00">
              <a:alpha val="32941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92F913-C0B9-2F82-4506-E17504E52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Complete yellow form</a:t>
            </a:r>
            <a:br>
              <a:rPr lang="en-US" dirty="0"/>
            </a:br>
            <a:r>
              <a:rPr lang="en-US" dirty="0"/>
              <a:t>50 minutes</a:t>
            </a:r>
          </a:p>
        </p:txBody>
      </p:sp>
    </p:spTree>
    <p:extLst>
      <p:ext uri="{BB962C8B-B14F-4D97-AF65-F5344CB8AC3E}">
        <p14:creationId xmlns:p14="http://schemas.microsoft.com/office/powerpoint/2010/main" val="3321575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72CA1-ABC3-22A8-86D7-B4043A26F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665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BREAK TIME</a:t>
            </a:r>
            <a:br>
              <a:rPr lang="en-US" dirty="0"/>
            </a:br>
            <a:r>
              <a:rPr lang="en-US" dirty="0"/>
              <a:t>15 minutes</a:t>
            </a:r>
          </a:p>
        </p:txBody>
      </p:sp>
    </p:spTree>
    <p:extLst>
      <p:ext uri="{BB962C8B-B14F-4D97-AF65-F5344CB8AC3E}">
        <p14:creationId xmlns:p14="http://schemas.microsoft.com/office/powerpoint/2010/main" val="2919520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C60F1A2-8CAD-229A-2FBD-2541431B0C51}"/>
              </a:ext>
            </a:extLst>
          </p:cNvPr>
          <p:cNvSpPr/>
          <p:nvPr/>
        </p:nvSpPr>
        <p:spPr>
          <a:xfrm>
            <a:off x="112815" y="121722"/>
            <a:ext cx="8918369" cy="6614555"/>
          </a:xfrm>
          <a:prstGeom prst="rect">
            <a:avLst/>
          </a:prstGeom>
          <a:solidFill>
            <a:srgbClr val="FFFF00">
              <a:alpha val="32941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92F913-C0B9-2F82-4506-E17504E52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Finish yellow form</a:t>
            </a:r>
            <a:br>
              <a:rPr lang="en-US" dirty="0"/>
            </a:br>
            <a:r>
              <a:rPr lang="en-US" dirty="0"/>
              <a:t>20 minutes</a:t>
            </a:r>
          </a:p>
        </p:txBody>
      </p:sp>
    </p:spTree>
    <p:extLst>
      <p:ext uri="{BB962C8B-B14F-4D97-AF65-F5344CB8AC3E}">
        <p14:creationId xmlns:p14="http://schemas.microsoft.com/office/powerpoint/2010/main" val="2885916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EC6F0-F3F2-A1F6-836D-5954E0092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203" y="25903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Consolidate</a:t>
            </a:r>
            <a:br>
              <a:rPr lang="en-US" dirty="0"/>
            </a:br>
            <a:r>
              <a:rPr lang="en-US" dirty="0"/>
              <a:t>25 minutes </a:t>
            </a:r>
          </a:p>
        </p:txBody>
      </p:sp>
    </p:spTree>
    <p:extLst>
      <p:ext uri="{BB962C8B-B14F-4D97-AF65-F5344CB8AC3E}">
        <p14:creationId xmlns:p14="http://schemas.microsoft.com/office/powerpoint/2010/main" val="1764703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here's the Party in Worlds Of Fun | Amusementparks USA.com">
            <a:extLst>
              <a:ext uri="{FF2B5EF4-FFF2-40B4-BE49-F238E27FC236}">
                <a16:creationId xmlns:a16="http://schemas.microsoft.com/office/drawing/2014/main" id="{97846FDD-891A-82DF-424A-62D8B940A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579" y="243154"/>
            <a:ext cx="6895770" cy="6371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919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A3D9D-188D-8046-765C-17E3B7255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99FAA-3AC9-E916-0A0D-5C4F7AF11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To learn about each discipline’s role within the process of procurement </a:t>
            </a:r>
          </a:p>
          <a:p>
            <a:r>
              <a:rPr lang="en-US" dirty="0"/>
              <a:t>To learn about common missteps in the process from each other </a:t>
            </a:r>
          </a:p>
          <a:p>
            <a:r>
              <a:rPr lang="en-US" dirty="0"/>
              <a:t>To generate a list of possible ways to mitigate and navigate the missteps by collaborating together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011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536"/>
            <a:ext cx="8229600" cy="1143000"/>
          </a:xfrm>
        </p:spPr>
        <p:txBody>
          <a:bodyPr/>
          <a:lstStyle/>
          <a:p>
            <a:r>
              <a:rPr lang="en-US" b="1"/>
              <a:t>TODAY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4817039"/>
              </p:ext>
            </p:extLst>
          </p:nvPr>
        </p:nvGraphicFramePr>
        <p:xfrm>
          <a:off x="457200" y="1176894"/>
          <a:ext cx="8229596" cy="5190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84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4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6950">
                  <a:extLst>
                    <a:ext uri="{9D8B030D-6E8A-4147-A177-3AD203B41FA5}">
                      <a16:colId xmlns:a16="http://schemas.microsoft.com/office/drawing/2014/main" val="1262053717"/>
                    </a:ext>
                  </a:extLst>
                </a:gridCol>
                <a:gridCol w="2499752">
                  <a:extLst>
                    <a:ext uri="{9D8B030D-6E8A-4147-A177-3AD203B41FA5}">
                      <a16:colId xmlns:a16="http://schemas.microsoft.com/office/drawing/2014/main" val="35166220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Learning Objectives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Learning</a:t>
                      </a:r>
                      <a:r>
                        <a:rPr lang="en-US" sz="1500" baseline="0" dirty="0"/>
                        <a:t> Outcomes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545">
                <a:tc>
                  <a:txBody>
                    <a:bodyPr/>
                    <a:lstStyle/>
                    <a:p>
                      <a:r>
                        <a:rPr lang="en-US" sz="1500" dirty="0"/>
                        <a:t>8:00 – 8:20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Icebreaker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500" dirty="0"/>
                        <a:t>To get to know each other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aseline="0" dirty="0"/>
                        <a:t>Be able to identify your multidisciplinary group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4700">
                <a:tc>
                  <a:txBody>
                    <a:bodyPr/>
                    <a:lstStyle/>
                    <a:p>
                      <a:r>
                        <a:rPr lang="en-US" sz="1500" dirty="0"/>
                        <a:t>8:20 - 8:40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Case presentation and overview of material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To learn about Mr. Johnson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Be able to identify possible missteps within the case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615">
                <a:tc>
                  <a:txBody>
                    <a:bodyPr/>
                    <a:lstStyle/>
                    <a:p>
                      <a:r>
                        <a:rPr lang="en-US" sz="1500" dirty="0"/>
                        <a:t>8:40 – 8:55 Pink form</a:t>
                      </a:r>
                    </a:p>
                    <a:p>
                      <a:r>
                        <a:rPr lang="en-US" sz="1500" dirty="0"/>
                        <a:t>8:55– 9:45 </a:t>
                      </a:r>
                    </a:p>
                    <a:p>
                      <a:r>
                        <a:rPr lang="en-US" sz="1500" dirty="0"/>
                        <a:t>Yellow 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Small group work – Pink form and yellow form Role plays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To hear about each discipline's role within the process  </a:t>
                      </a:r>
                    </a:p>
                    <a:p>
                      <a:r>
                        <a:rPr lang="en-US" sz="1500" dirty="0"/>
                        <a:t>To brainstorm solutions regarding possible missteps within the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defTabSz="457200">
                        <a:tabLst/>
                        <a:defRPr/>
                      </a:pPr>
                      <a:r>
                        <a:rPr lang="en-US" sz="1500" dirty="0"/>
                        <a:t>Be able to identify commonalities and differences in each other’s roles within the 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916">
                <a:tc>
                  <a:txBody>
                    <a:bodyPr/>
                    <a:lstStyle/>
                    <a:p>
                      <a:r>
                        <a:rPr lang="en-US" sz="1500" dirty="0"/>
                        <a:t>9:45 - 10:00 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Break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474107"/>
                  </a:ext>
                </a:extLst>
              </a:tr>
              <a:tr h="535305">
                <a:tc>
                  <a:txBody>
                    <a:bodyPr/>
                    <a:lstStyle/>
                    <a:p>
                      <a:r>
                        <a:rPr lang="en-US" sz="1500" dirty="0"/>
                        <a:t>10:00 – 10:20</a:t>
                      </a:r>
                    </a:p>
                    <a:p>
                      <a:pPr lvl="0">
                        <a:buNone/>
                      </a:pPr>
                      <a:r>
                        <a:rPr lang="en-US" sz="1500" dirty="0"/>
                        <a:t>Yellow form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Continue yellow 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To brainstorm solutions regarding possible missteps within the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Be able to identify commonalities and differences in each other’s roles within the 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891722"/>
                  </a:ext>
                </a:extLst>
              </a:tr>
              <a:tr h="535305">
                <a:tc>
                  <a:txBody>
                    <a:bodyPr/>
                    <a:lstStyle/>
                    <a:p>
                      <a:r>
                        <a:rPr lang="en-US" sz="1500" dirty="0"/>
                        <a:t>10:20– 10:45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Consolidation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To exchange on some of the controllable factors in the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Be able to identify ways to mitigate and navigate missteps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3306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62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lderly Man Hospital Patient Eating in bed - Evidently Cochrane">
            <a:extLst>
              <a:ext uri="{FF2B5EF4-FFF2-40B4-BE49-F238E27FC236}">
                <a16:creationId xmlns:a16="http://schemas.microsoft.com/office/drawing/2014/main" id="{E0C501A5-A772-4D59-0F3B-C508C2A489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" r="9123" b="-2"/>
          <a:stretch/>
        </p:blipFill>
        <p:spPr bwMode="auto">
          <a:xfrm>
            <a:off x="20" y="1"/>
            <a:ext cx="9143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F5FA7F8B-BE67-305A-D9B6-F1535BC46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264747"/>
            <a:ext cx="8229600" cy="1143000"/>
          </a:xfrm>
        </p:spPr>
        <p:txBody>
          <a:bodyPr/>
          <a:lstStyle/>
          <a:p>
            <a:r>
              <a:rPr lang="en-US" dirty="0"/>
              <a:t>Mr. Johnson</a:t>
            </a:r>
          </a:p>
        </p:txBody>
      </p:sp>
    </p:spTree>
    <p:extLst>
      <p:ext uri="{BB962C8B-B14F-4D97-AF65-F5344CB8AC3E}">
        <p14:creationId xmlns:p14="http://schemas.microsoft.com/office/powerpoint/2010/main" val="3130518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DB1CF-B1EE-C239-9771-93750309B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Mr. Johnson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39E20D-F696-4B12-F395-DEE05B1CD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C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Mr. Johnson, a 65-year-old male with a history of hypertension, presents to the emergency department (ED) with severe chest pain. Suspecting a possible myocardial infarction (heart attack), the ED nurse initiates an electrocardiogram (ECG) and collects blood samples for cardiac enzyme tests, electrolytes, and a CBC. </a:t>
            </a:r>
          </a:p>
          <a:p>
            <a:pPr marL="0" indent="0">
              <a:buNone/>
            </a:pPr>
            <a:endParaRPr lang="en-C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Script starts with Mr. Johnson interacting with the nurses.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42285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Why Do They Click That Board Thing Before Filming A Movie Scene?">
            <a:extLst>
              <a:ext uri="{FF2B5EF4-FFF2-40B4-BE49-F238E27FC236}">
                <a16:creationId xmlns:a16="http://schemas.microsoft.com/office/drawing/2014/main" id="{939B3FFB-7702-D2D9-D4A0-02141E1674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629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Using Data to Collaborate: Actionable Steps to Be True Community Partners -  PEAK Grantmaking">
            <a:extLst>
              <a:ext uri="{FF2B5EF4-FFF2-40B4-BE49-F238E27FC236}">
                <a16:creationId xmlns:a16="http://schemas.microsoft.com/office/drawing/2014/main" id="{A6DBB944-E8F1-F39F-B0A5-7C5B7CD551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005"/>
            <a:ext cx="9144000" cy="40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B1597100-F30E-57D4-5E49-5EB5EF0BB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TIME</a:t>
            </a:r>
          </a:p>
        </p:txBody>
      </p:sp>
    </p:spTree>
    <p:extLst>
      <p:ext uri="{BB962C8B-B14F-4D97-AF65-F5344CB8AC3E}">
        <p14:creationId xmlns:p14="http://schemas.microsoft.com/office/powerpoint/2010/main" val="3018415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6F261C5-AD9A-3FE9-3498-08ADFE11B00E}"/>
              </a:ext>
            </a:extLst>
          </p:cNvPr>
          <p:cNvSpPr/>
          <p:nvPr/>
        </p:nvSpPr>
        <p:spPr>
          <a:xfrm>
            <a:off x="112815" y="121722"/>
            <a:ext cx="8918369" cy="6614555"/>
          </a:xfrm>
          <a:prstGeom prst="rect">
            <a:avLst/>
          </a:prstGeom>
          <a:solidFill>
            <a:srgbClr val="E94CCF">
              <a:alpha val="54118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935F16D-DB68-8C56-2FF7-FDDF3661E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Complete pink form</a:t>
            </a:r>
            <a:br>
              <a:rPr lang="en-US" dirty="0"/>
            </a:br>
            <a:r>
              <a:rPr lang="en-US" dirty="0"/>
              <a:t>15 minutes</a:t>
            </a:r>
          </a:p>
        </p:txBody>
      </p:sp>
    </p:spTree>
    <p:extLst>
      <p:ext uri="{BB962C8B-B14F-4D97-AF65-F5344CB8AC3E}">
        <p14:creationId xmlns:p14="http://schemas.microsoft.com/office/powerpoint/2010/main" val="2201672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2954</TotalTime>
  <Words>309</Words>
  <Application>Microsoft Office PowerPoint</Application>
  <PresentationFormat>On-screen Show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Interprofessional Education Procurement issues</vt:lpstr>
      <vt:lpstr>PowerPoint Presentation</vt:lpstr>
      <vt:lpstr>Learning Objectives</vt:lpstr>
      <vt:lpstr>TODAY</vt:lpstr>
      <vt:lpstr>Mr. Johnson</vt:lpstr>
      <vt:lpstr>Mr. Johnson</vt:lpstr>
      <vt:lpstr>PowerPoint Presentation</vt:lpstr>
      <vt:lpstr>TEAM TIME</vt:lpstr>
      <vt:lpstr>Complete pink form 15 minutes</vt:lpstr>
      <vt:lpstr>Complete yellow form 50 minutes</vt:lpstr>
      <vt:lpstr>BREAK TIME 15 minutes</vt:lpstr>
      <vt:lpstr>Finish yellow form 20 minutes</vt:lpstr>
      <vt:lpstr>Consolidate 25 minutes </vt:lpstr>
    </vt:vector>
  </TitlesOfParts>
  <Company>Dawson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Social Service Roles</dc:title>
  <dc:creator>Tim Miller</dc:creator>
  <cp:lastModifiedBy>Tim Miller</cp:lastModifiedBy>
  <cp:revision>22</cp:revision>
  <dcterms:created xsi:type="dcterms:W3CDTF">2021-03-09T15:55:22Z</dcterms:created>
  <dcterms:modified xsi:type="dcterms:W3CDTF">2023-09-18T13:24:57Z</dcterms:modified>
</cp:coreProperties>
</file>