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59" r:id="rId3"/>
    <p:sldId id="260" r:id="rId4"/>
    <p:sldId id="261" r:id="rId5"/>
    <p:sldId id="262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70" autoAdjust="0"/>
  </p:normalViewPr>
  <p:slideViewPr>
    <p:cSldViewPr>
      <p:cViewPr varScale="1">
        <p:scale>
          <a:sx n="55" d="100"/>
          <a:sy n="55" d="100"/>
        </p:scale>
        <p:origin x="152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4EED9-C6C8-43A4-9BB4-EA61E8DEE87F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6E17D-6419-442B-93BA-53666A2E4C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006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Answer 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6E17D-6419-442B-93BA-53666A2E4CEF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0661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Answer A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6E17D-6419-442B-93BA-53666A2E4CE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4069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Answer C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6E17D-6419-442B-93BA-53666A2E4CEF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9550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Answer A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6E17D-6419-442B-93BA-53666A2E4CEF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806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6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547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1920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973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295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188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226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174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00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445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72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7FF2-5CF9-423D-9CB0-9ED4485F8CCA}" type="datetimeFigureOut">
              <a:rPr lang="en-CA" smtClean="0"/>
              <a:t>2018-12-10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30A36-CD8C-43CB-8920-60833A19F8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403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i="0" u="none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692150"/>
            <a:ext cx="7772400" cy="22796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dirty="0" smtClean="0"/>
              <a:t>Evidence of evolution and Natural Selection</a:t>
            </a:r>
            <a:br>
              <a:rPr lang="en-US" sz="48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 smtClean="0"/>
          </a:p>
        </p:txBody>
      </p:sp>
      <p:sp>
        <p:nvSpPr>
          <p:cNvPr id="2051" name="Rectangle 6"/>
          <p:cNvSpPr>
            <a:spLocks noGrp="1" noChangeArrowheads="1"/>
          </p:cNvSpPr>
          <p:nvPr/>
        </p:nvSpPr>
        <p:spPr bwMode="auto">
          <a:xfrm>
            <a:off x="1371600" y="3962400"/>
            <a:ext cx="6400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CA" altLang="en-US" sz="2800">
              <a:latin typeface="Verdana" pitchFamily="34" charset="0"/>
            </a:endParaRPr>
          </a:p>
        </p:txBody>
      </p:sp>
      <p:pic>
        <p:nvPicPr>
          <p:cNvPr id="2054" name="Picture 6" descr="http://static.guim.co.uk/sys-images/Guardian/Pix/pictures/2008/01/14/darwin.article.jpg"/>
          <p:cNvPicPr>
            <a:picLocks noChangeAspect="1" noChangeArrowheads="1"/>
          </p:cNvPicPr>
          <p:nvPr/>
        </p:nvPicPr>
        <p:blipFill>
          <a:blip r:embed="rId2" cstate="print"/>
          <a:srcRect r="12897"/>
          <a:stretch>
            <a:fillRect/>
          </a:stretch>
        </p:blipFill>
        <p:spPr bwMode="auto">
          <a:xfrm>
            <a:off x="2555776" y="2852936"/>
            <a:ext cx="3816424" cy="26289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133185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7800" y="582040"/>
            <a:ext cx="8786688" cy="1143000"/>
          </a:xfrm>
        </p:spPr>
        <p:txBody>
          <a:bodyPr>
            <a:noAutofit/>
          </a:bodyPr>
          <a:lstStyle/>
          <a:p>
            <a:pPr algn="l"/>
            <a:r>
              <a:rPr lang="en-CA" sz="2800" b="1" dirty="0"/>
              <a:t>1) A farmer uses </a:t>
            </a:r>
            <a:r>
              <a:rPr lang="en-CA" sz="2800" b="1" dirty="0" err="1"/>
              <a:t>triazine</a:t>
            </a:r>
            <a:r>
              <a:rPr lang="en-CA" sz="2800" b="1" dirty="0"/>
              <a:t> herbicide to control pigweed in his field. For the first few years, the </a:t>
            </a:r>
            <a:r>
              <a:rPr lang="en-CA" sz="2800" b="1" dirty="0" err="1"/>
              <a:t>triazine</a:t>
            </a:r>
            <a:r>
              <a:rPr lang="en-CA" sz="2800" b="1" dirty="0"/>
              <a:t> works well and almost all the pigweed dies; but after several years, the farmer sees more and more pigweed. Which of these explanations best describes this observation?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362200"/>
            <a:ext cx="8229600" cy="36449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lphaUcPeriod"/>
            </a:pPr>
            <a:r>
              <a:rPr lang="en-CA" dirty="0" smtClean="0"/>
              <a:t>Natural </a:t>
            </a:r>
            <a:r>
              <a:rPr lang="en-CA" dirty="0"/>
              <a:t>selection caused the pigweed to mutate, creating a new </a:t>
            </a:r>
            <a:r>
              <a:rPr lang="en-CA" dirty="0" err="1"/>
              <a:t>triazine</a:t>
            </a:r>
            <a:r>
              <a:rPr lang="en-CA" dirty="0"/>
              <a:t>-resistant species. </a:t>
            </a:r>
          </a:p>
          <a:p>
            <a:pPr marL="514350" indent="-514350">
              <a:buAutoNum type="alphaUcPeriod"/>
            </a:pPr>
            <a:r>
              <a:rPr lang="en-CA" dirty="0" err="1" smtClean="0"/>
              <a:t>Triazine</a:t>
            </a:r>
            <a:r>
              <a:rPr lang="en-CA" dirty="0" smtClean="0"/>
              <a:t>-resistant </a:t>
            </a:r>
            <a:r>
              <a:rPr lang="en-CA" dirty="0"/>
              <a:t>pigweed has less efficient photosynthesis metabolism.</a:t>
            </a:r>
          </a:p>
          <a:p>
            <a:pPr marL="514350" indent="-514350">
              <a:buAutoNum type="alphaUcPeriod"/>
            </a:pPr>
            <a:r>
              <a:rPr lang="en-CA" dirty="0" smtClean="0"/>
              <a:t>The </a:t>
            </a:r>
            <a:r>
              <a:rPr lang="en-CA" dirty="0"/>
              <a:t>herbicide company lost its </a:t>
            </a:r>
            <a:r>
              <a:rPr lang="en-CA" dirty="0" err="1"/>
              <a:t>triazine</a:t>
            </a:r>
            <a:r>
              <a:rPr lang="en-CA" dirty="0"/>
              <a:t> formula and started selling poor-quality </a:t>
            </a:r>
            <a:r>
              <a:rPr lang="en-CA" dirty="0" err="1"/>
              <a:t>triazine</a:t>
            </a:r>
            <a:r>
              <a:rPr lang="en-CA" dirty="0"/>
              <a:t>. </a:t>
            </a:r>
          </a:p>
          <a:p>
            <a:pPr marL="514350" indent="-514350">
              <a:buAutoNum type="alphaUcPeriod"/>
            </a:pPr>
            <a:r>
              <a:rPr lang="en-CA" dirty="0" smtClean="0"/>
              <a:t>Only </a:t>
            </a:r>
            <a:r>
              <a:rPr lang="en-CA" dirty="0" err="1"/>
              <a:t>triazine</a:t>
            </a:r>
            <a:r>
              <a:rPr lang="en-CA" dirty="0"/>
              <a:t>-resistant weeds survived and reproduced, so each year more pigweed was </a:t>
            </a:r>
            <a:r>
              <a:rPr lang="en-CA" dirty="0" err="1"/>
              <a:t>triazine</a:t>
            </a:r>
            <a:r>
              <a:rPr lang="en-CA" dirty="0"/>
              <a:t>-resistant. </a:t>
            </a:r>
          </a:p>
        </p:txBody>
      </p:sp>
      <p:sp>
        <p:nvSpPr>
          <p:cNvPr id="4" name="TextBox 3" hidden="1"/>
          <p:cNvSpPr txBox="1"/>
          <p:nvPr>
            <p:custDataLst>
              <p:tags r:id="rId4"/>
            </p:custDataLst>
          </p:nvPr>
        </p:nvSpPr>
        <p:spPr>
          <a:xfrm>
            <a:off x="457200" y="4318000"/>
            <a:ext cx="1054006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dirty="0" smtClean="0"/>
              <a:t>[Default]</a:t>
            </a:r>
          </a:p>
          <a:p>
            <a:r>
              <a:rPr lang="en-US" dirty="0" smtClean="0"/>
              <a:t>[MC Any]</a:t>
            </a:r>
          </a:p>
          <a:p>
            <a:r>
              <a:rPr lang="en-US" dirty="0" smtClean="0"/>
              <a:t>[MC All]</a:t>
            </a:r>
            <a:endParaRPr lang="en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08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7800" y="706732"/>
            <a:ext cx="8786688" cy="1143000"/>
          </a:xfrm>
        </p:spPr>
        <p:txBody>
          <a:bodyPr>
            <a:noAutofit/>
          </a:bodyPr>
          <a:lstStyle/>
          <a:p>
            <a:pPr algn="l"/>
            <a:r>
              <a:rPr lang="en-CA" sz="2800" b="1" dirty="0"/>
              <a:t>2) A farmer uses </a:t>
            </a:r>
            <a:r>
              <a:rPr lang="en-CA" sz="2800" b="1" dirty="0" err="1"/>
              <a:t>triazine</a:t>
            </a:r>
            <a:r>
              <a:rPr lang="en-CA" sz="2800" b="1" dirty="0"/>
              <a:t> herbicide to control pigweed in his field. For the first few years, the </a:t>
            </a:r>
            <a:r>
              <a:rPr lang="en-CA" sz="2800" b="1" dirty="0" err="1"/>
              <a:t>triazine</a:t>
            </a:r>
            <a:r>
              <a:rPr lang="en-CA" sz="2800" b="1" dirty="0"/>
              <a:t> works well and almost all the pigweed dies; but after several years, the farmer sees more and more pigweed, no matter how often he applies </a:t>
            </a:r>
            <a:r>
              <a:rPr lang="en-CA" sz="2800" b="1" dirty="0" err="1"/>
              <a:t>triazine</a:t>
            </a:r>
            <a:r>
              <a:rPr lang="en-CA" sz="2800" b="1" dirty="0"/>
              <a:t>. Which of these actions is most likely to solve the farmer's problem? 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89000" y="2755900"/>
            <a:ext cx="8229600" cy="36449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CA" sz="2800" dirty="0" smtClean="0"/>
              <a:t>trying </a:t>
            </a:r>
            <a:r>
              <a:rPr lang="en-CA" sz="2800" dirty="0"/>
              <a:t>a different herbicide </a:t>
            </a:r>
          </a:p>
          <a:p>
            <a:pPr marL="514350" indent="-514350">
              <a:buAutoNum type="alphaUcPeriod"/>
            </a:pPr>
            <a:r>
              <a:rPr lang="en-CA" sz="2800" dirty="0" smtClean="0"/>
              <a:t>increasing </a:t>
            </a:r>
            <a:r>
              <a:rPr lang="en-CA" sz="2800" dirty="0"/>
              <a:t>the amount of </a:t>
            </a:r>
            <a:r>
              <a:rPr lang="en-CA" sz="2800" dirty="0" err="1"/>
              <a:t>triazine</a:t>
            </a:r>
            <a:r>
              <a:rPr lang="en-CA" sz="2800" dirty="0"/>
              <a:t> he puts on his fields </a:t>
            </a:r>
          </a:p>
          <a:p>
            <a:pPr marL="514350" indent="-514350">
              <a:buAutoNum type="alphaUcPeriod"/>
            </a:pPr>
            <a:r>
              <a:rPr lang="en-CA" sz="2800" dirty="0" smtClean="0"/>
              <a:t>buying </a:t>
            </a:r>
            <a:r>
              <a:rPr lang="en-CA" sz="2800" dirty="0" err="1"/>
              <a:t>triazine</a:t>
            </a:r>
            <a:r>
              <a:rPr lang="en-CA" sz="2800" dirty="0"/>
              <a:t> from a different company</a:t>
            </a:r>
          </a:p>
          <a:p>
            <a:pPr marL="514350" indent="-514350">
              <a:buAutoNum type="alphaUcPeriod"/>
            </a:pPr>
            <a:r>
              <a:rPr lang="en-CA" sz="2800" dirty="0" smtClean="0"/>
              <a:t>adding </a:t>
            </a:r>
            <a:r>
              <a:rPr lang="en-CA" sz="2800" dirty="0" err="1"/>
              <a:t>triazine</a:t>
            </a:r>
            <a:r>
              <a:rPr lang="en-CA" sz="2800" dirty="0"/>
              <a:t> more often to his fields </a:t>
            </a:r>
          </a:p>
        </p:txBody>
      </p:sp>
      <p:sp>
        <p:nvSpPr>
          <p:cNvPr id="4" name="TextBox 3" hidden="1"/>
          <p:cNvSpPr txBox="1"/>
          <p:nvPr>
            <p:custDataLst>
              <p:tags r:id="rId4"/>
            </p:custDataLst>
          </p:nvPr>
        </p:nvSpPr>
        <p:spPr>
          <a:xfrm>
            <a:off x="457200" y="4318000"/>
            <a:ext cx="1054006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dirty="0" smtClean="0"/>
              <a:t>[Default]</a:t>
            </a:r>
          </a:p>
          <a:p>
            <a:r>
              <a:rPr lang="en-US" dirty="0" smtClean="0"/>
              <a:t>[MC Any]</a:t>
            </a:r>
          </a:p>
          <a:p>
            <a:r>
              <a:rPr lang="en-US" dirty="0" smtClean="0"/>
              <a:t>[MC All]</a:t>
            </a:r>
            <a:endParaRPr lang="en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964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7800" y="332656"/>
            <a:ext cx="8786688" cy="1143000"/>
          </a:xfrm>
        </p:spPr>
        <p:txBody>
          <a:bodyPr>
            <a:noAutofit/>
          </a:bodyPr>
          <a:lstStyle/>
          <a:p>
            <a:pPr algn="l"/>
            <a:r>
              <a:rPr lang="en-CA" sz="2800" b="1" dirty="0"/>
              <a:t>3) Parasitic species tend to have simple morphologies. Which of the following statements best explains this observation?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89000" y="1917700"/>
            <a:ext cx="8229600" cy="36449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CA" sz="2800" dirty="0" smtClean="0"/>
              <a:t>Parasites </a:t>
            </a:r>
            <a:r>
              <a:rPr lang="en-CA" sz="2800" dirty="0"/>
              <a:t>are lower organisms, and this is why they have simple morphologies. </a:t>
            </a:r>
          </a:p>
          <a:p>
            <a:pPr marL="514350" indent="-514350">
              <a:buAutoNum type="alphaUcPeriod"/>
            </a:pPr>
            <a:r>
              <a:rPr lang="en-CA" sz="2800" dirty="0" smtClean="0"/>
              <a:t>Parasites </a:t>
            </a:r>
            <a:r>
              <a:rPr lang="en-CA" sz="2800" dirty="0"/>
              <a:t>have not yet had time to progress, because they are young evolutionarily. </a:t>
            </a:r>
          </a:p>
          <a:p>
            <a:pPr marL="514350" indent="-514350">
              <a:buAutoNum type="alphaUcPeriod"/>
            </a:pPr>
            <a:r>
              <a:rPr lang="en-CA" sz="2800" dirty="0" smtClean="0"/>
              <a:t>Simple </a:t>
            </a:r>
            <a:r>
              <a:rPr lang="en-CA" sz="2800" dirty="0"/>
              <a:t>morphologies have been naturally selected for in most parasites. </a:t>
            </a:r>
          </a:p>
          <a:p>
            <a:pPr marL="514350" indent="-514350">
              <a:buAutoNum type="alphaUcPeriod"/>
            </a:pPr>
            <a:r>
              <a:rPr lang="en-CA" sz="2800" dirty="0" smtClean="0"/>
              <a:t>Parasites </a:t>
            </a:r>
            <a:r>
              <a:rPr lang="en-CA" sz="2800" dirty="0"/>
              <a:t>do not live long enough to inherit acquired characteristics. </a:t>
            </a:r>
          </a:p>
        </p:txBody>
      </p:sp>
      <p:sp>
        <p:nvSpPr>
          <p:cNvPr id="4" name="TextBox 3" hidden="1"/>
          <p:cNvSpPr txBox="1"/>
          <p:nvPr>
            <p:custDataLst>
              <p:tags r:id="rId4"/>
            </p:custDataLst>
          </p:nvPr>
        </p:nvSpPr>
        <p:spPr>
          <a:xfrm>
            <a:off x="457200" y="4318000"/>
            <a:ext cx="1054006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dirty="0" smtClean="0"/>
              <a:t>[Default]</a:t>
            </a:r>
          </a:p>
          <a:p>
            <a:r>
              <a:rPr lang="en-US" dirty="0" smtClean="0"/>
              <a:t>[MC Any]</a:t>
            </a:r>
          </a:p>
          <a:p>
            <a:r>
              <a:rPr lang="en-US" dirty="0" smtClean="0"/>
              <a:t>[MC All]</a:t>
            </a:r>
            <a:endParaRPr lang="en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949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7800" y="332656"/>
            <a:ext cx="8786688" cy="1143000"/>
          </a:xfrm>
        </p:spPr>
        <p:txBody>
          <a:bodyPr>
            <a:noAutofit/>
          </a:bodyPr>
          <a:lstStyle/>
          <a:p>
            <a:pPr algn="l"/>
            <a:r>
              <a:rPr lang="en-CA" sz="2800" b="1" dirty="0"/>
              <a:t>4) </a:t>
            </a:r>
            <a:r>
              <a:rPr lang="en-US" sz="2800" b="1" dirty="0"/>
              <a:t>In several Arizona populations of the pocket mouse, mice on light-colored granite had lighter colored coats than those on dark volcanic rock. Which of the following hypotheses best explains this observation? </a:t>
            </a:r>
            <a:endParaRPr lang="en-CA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89000" y="1917700"/>
            <a:ext cx="8229600" cy="36449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Dark </a:t>
            </a:r>
            <a:r>
              <a:rPr lang="en-US" sz="2800" dirty="0"/>
              <a:t>coats in mice living on volcanic rock are an adaptation for camouflage.</a:t>
            </a:r>
            <a:endParaRPr lang="en-CA" sz="2800" dirty="0"/>
          </a:p>
          <a:p>
            <a:pPr marL="514350" indent="-514350">
              <a:buAutoNum type="alphaUcPeriod"/>
            </a:pPr>
            <a:r>
              <a:rPr lang="en-US" sz="2800" dirty="0" smtClean="0"/>
              <a:t>Dark </a:t>
            </a:r>
            <a:r>
              <a:rPr lang="en-US" sz="2800" dirty="0"/>
              <a:t>coats in mice living on volcanic rock are an adaptation for attracting mates.</a:t>
            </a:r>
            <a:endParaRPr lang="en-CA" sz="2800" dirty="0"/>
          </a:p>
          <a:p>
            <a:pPr marL="514350" indent="-514350">
              <a:buAutoNum type="alphaUcPeriod"/>
            </a:pPr>
            <a:r>
              <a:rPr lang="en-US" sz="2800" dirty="0" smtClean="0"/>
              <a:t>Dark </a:t>
            </a:r>
            <a:r>
              <a:rPr lang="en-US" sz="2800" dirty="0"/>
              <a:t>coats in mice living on volcanic rock are an adaptation for UV protection.</a:t>
            </a:r>
            <a:endParaRPr lang="en-CA" sz="2800" dirty="0"/>
          </a:p>
          <a:p>
            <a:pPr marL="514350" indent="-514350">
              <a:buAutoNum type="alphaUcPeriod"/>
            </a:pPr>
            <a:r>
              <a:rPr lang="en-US" sz="2800" dirty="0" smtClean="0"/>
              <a:t>Dark </a:t>
            </a:r>
            <a:r>
              <a:rPr lang="en-US" sz="2800" dirty="0"/>
              <a:t>coats in mice living on volcanic rock are an adaptation for improved heat absorption.</a:t>
            </a:r>
            <a:endParaRPr lang="en-CA" sz="2800" dirty="0"/>
          </a:p>
        </p:txBody>
      </p:sp>
      <p:sp>
        <p:nvSpPr>
          <p:cNvPr id="4" name="TextBox 3" hidden="1"/>
          <p:cNvSpPr txBox="1"/>
          <p:nvPr>
            <p:custDataLst>
              <p:tags r:id="rId4"/>
            </p:custDataLst>
          </p:nvPr>
        </p:nvSpPr>
        <p:spPr>
          <a:xfrm>
            <a:off x="457200" y="4318000"/>
            <a:ext cx="1054006" cy="92333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dirty="0" smtClean="0"/>
              <a:t>[Default]</a:t>
            </a:r>
          </a:p>
          <a:p>
            <a:r>
              <a:rPr lang="en-US" dirty="0" smtClean="0"/>
              <a:t>[MC Any]</a:t>
            </a:r>
          </a:p>
          <a:p>
            <a:r>
              <a:rPr lang="en-US" dirty="0" smtClean="0"/>
              <a:t>[MC All]</a:t>
            </a:r>
            <a:endParaRPr lang="en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21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vidence of evolution and Natural Selection  &amp;quot;&quot;/&gt;&lt;property id=&quot;20307&quot; value=&quot;269&quot;/&gt;&lt;/object&gt;&lt;object type=&quot;3&quot; unique_id=&quot;10013&quot;&gt;&lt;property id=&quot;20148&quot; value=&quot;5&quot;/&gt;&lt;property id=&quot;20300&quot; value=&quot;Slide 2 - &amp;quot;1) A farmer uses triazine herbicide to control pigweed in his field. For the first few years, the triazine works we&quot;/&gt;&lt;property id=&quot;20307&quot; value=&quot;259&quot;/&gt;&lt;/object&gt;&lt;object type=&quot;3&quot; unique_id=&quot;10014&quot;&gt;&lt;property id=&quot;20148&quot; value=&quot;5&quot;/&gt;&lt;property id=&quot;20300&quot; value=&quot;Slide 3 - &amp;quot;2) A farmer uses triazine herbicide to control pigweed in his field. For the first few years, the triazine works we&quot;/&gt;&lt;property id=&quot;20307&quot; value=&quot;260&quot;/&gt;&lt;/object&gt;&lt;object type=&quot;3&quot; unique_id=&quot;10015&quot;&gt;&lt;property id=&quot;20148&quot; value=&quot;5&quot;/&gt;&lt;property id=&quot;20300&quot; value=&quot;Slide 4 - &amp;quot;3) Parasitic species tend to have simple morphologies. Which of the following statements best explains this observa&quot;/&gt;&lt;property id=&quot;20307&quot; value=&quot;261&quot;/&gt;&lt;/object&gt;&lt;object type=&quot;3&quot; unique_id=&quot;10016&quot;&gt;&lt;property id=&quot;20148&quot; value=&quot;5&quot;/&gt;&lt;property id=&quot;20300&quot; value=&quot;Slide 5 - &amp;quot;4) In several Arizona populations of the pocket mouse, mice on light-colored granite had lighter colored coats than&quot;/&gt;&lt;property id=&quot;20307&quot; value=&quot;262&quot;/&gt;&lt;/object&gt;&lt;/object&gt;&lt;object type=&quot;8&quot; unique_id=&quot;10040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MC4 - No Graphic"/>
  <p:tag name="CORRECTANSWERSTEM" val="-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MCType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MC4 - No Graphic"/>
  <p:tag name="CORRECTANSWERSTEM" val="-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MCTyp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MC4 - No Graphic"/>
  <p:tag name="CORRECTANSWERSTEM" val="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MCTyp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MC4 - No Graphic"/>
  <p:tag name="CORRECTANSWERSTEM" val="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MCTypes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6464</TotalTime>
  <Words>424</Words>
  <Application>Microsoft Office PowerPoint</Application>
  <PresentationFormat>On-screen Show (4:3)</PresentationFormat>
  <Paragraphs>41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Office Theme</vt:lpstr>
      <vt:lpstr>Evidence of evolution and Natural Selection  </vt:lpstr>
      <vt:lpstr>1) A farmer uses triazine herbicide to control pigweed in his field. For the first few years, the triazine works well and almost all the pigweed dies; but after several years, the farmer sees more and more pigweed. Which of these explanations best describes this observation? </vt:lpstr>
      <vt:lpstr>2) A farmer uses triazine herbicide to control pigweed in his field. For the first few years, the triazine works well and almost all the pigweed dies; but after several years, the farmer sees more and more pigweed, no matter how often he applies triazine. Which of these actions is most likely to solve the farmer's problem?  </vt:lpstr>
      <vt:lpstr>3) Parasitic species tend to have simple morphologies. Which of the following statements best explains this observation? </vt:lpstr>
      <vt:lpstr>4) In several Arizona populations of the pocket mouse, mice on light-colored granite had lighter colored coats than those on dark volcanic rock. Which of the following hypotheses best explains this observation? </vt:lpstr>
    </vt:vector>
  </TitlesOfParts>
  <Company>Vanier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Selection</dc:title>
  <dc:creator>awade</dc:creator>
  <cp:lastModifiedBy>Edward Awad</cp:lastModifiedBy>
  <cp:revision>22</cp:revision>
  <dcterms:created xsi:type="dcterms:W3CDTF">2014-10-20T12:36:52Z</dcterms:created>
  <dcterms:modified xsi:type="dcterms:W3CDTF">2018-12-10T20:16:33Z</dcterms:modified>
</cp:coreProperties>
</file>