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115" r:id="rId2"/>
    <p:sldId id="2116" r:id="rId3"/>
    <p:sldId id="2117" r:id="rId4"/>
    <p:sldId id="2111" r:id="rId5"/>
    <p:sldId id="2119" r:id="rId6"/>
    <p:sldId id="2106" r:id="rId7"/>
    <p:sldId id="2121" r:id="rId8"/>
    <p:sldId id="2123" r:id="rId9"/>
    <p:sldId id="2138" r:id="rId10"/>
    <p:sldId id="2137" r:id="rId11"/>
    <p:sldId id="2112" r:id="rId12"/>
    <p:sldId id="2125" r:id="rId13"/>
    <p:sldId id="2144" r:id="rId14"/>
    <p:sldId id="2099" r:id="rId15"/>
    <p:sldId id="2100" r:id="rId16"/>
    <p:sldId id="2126" r:id="rId17"/>
    <p:sldId id="2127" r:id="rId18"/>
    <p:sldId id="2114" r:id="rId19"/>
    <p:sldId id="2128" r:id="rId20"/>
    <p:sldId id="2142" r:id="rId21"/>
    <p:sldId id="2143" r:id="rId22"/>
    <p:sldId id="2130" r:id="rId23"/>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990000"/>
    <a:srgbClr val="FFCC00"/>
    <a:srgbClr val="FF3300"/>
    <a:srgbClr val="FFFFCC"/>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36" autoAdjust="0"/>
  </p:normalViewPr>
  <p:slideViewPr>
    <p:cSldViewPr>
      <p:cViewPr varScale="1">
        <p:scale>
          <a:sx n="87" d="100"/>
          <a:sy n="87" d="100"/>
        </p:scale>
        <p:origin x="23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Awad" userId="6f239dbe-49f9-4ef2-a8ff-3c3609082e59" providerId="ADAL" clId="{214A36B7-6155-46E0-A173-EC72FB8B2A07}"/>
    <pc:docChg chg="custSel addSld delSld modSld sldOrd">
      <pc:chgData name="Edward Awad" userId="6f239dbe-49f9-4ef2-a8ff-3c3609082e59" providerId="ADAL" clId="{214A36B7-6155-46E0-A173-EC72FB8B2A07}" dt="2024-01-30T15:49:54.233" v="890" actId="2696"/>
      <pc:docMkLst>
        <pc:docMk/>
      </pc:docMkLst>
      <pc:sldChg chg="delSp modSp">
        <pc:chgData name="Edward Awad" userId="6f239dbe-49f9-4ef2-a8ff-3c3609082e59" providerId="ADAL" clId="{214A36B7-6155-46E0-A173-EC72FB8B2A07}" dt="2024-01-30T15:37:34.062" v="222" actId="1076"/>
        <pc:sldMkLst>
          <pc:docMk/>
          <pc:sldMk cId="0" sldId="2099"/>
        </pc:sldMkLst>
        <pc:spChg chg="del">
          <ac:chgData name="Edward Awad" userId="6f239dbe-49f9-4ef2-a8ff-3c3609082e59" providerId="ADAL" clId="{214A36B7-6155-46E0-A173-EC72FB8B2A07}" dt="2024-01-30T15:37:27.638" v="218" actId="478"/>
          <ac:spMkLst>
            <pc:docMk/>
            <pc:sldMk cId="0" sldId="2099"/>
            <ac:spMk id="12" creationId="{29F359B8-06BB-582B-BE43-2FE5B21B8571}"/>
          </ac:spMkLst>
        </pc:spChg>
        <pc:spChg chg="del">
          <ac:chgData name="Edward Awad" userId="6f239dbe-49f9-4ef2-a8ff-3c3609082e59" providerId="ADAL" clId="{214A36B7-6155-46E0-A173-EC72FB8B2A07}" dt="2024-01-30T15:37:31.718" v="221" actId="478"/>
          <ac:spMkLst>
            <pc:docMk/>
            <pc:sldMk cId="0" sldId="2099"/>
            <ac:spMk id="13" creationId="{63258791-1DF0-CAD7-D98C-311F215D6BDC}"/>
          </ac:spMkLst>
        </pc:spChg>
        <pc:spChg chg="del">
          <ac:chgData name="Edward Awad" userId="6f239dbe-49f9-4ef2-a8ff-3c3609082e59" providerId="ADAL" clId="{214A36B7-6155-46E0-A173-EC72FB8B2A07}" dt="2024-01-30T15:37:28.949" v="219" actId="478"/>
          <ac:spMkLst>
            <pc:docMk/>
            <pc:sldMk cId="0" sldId="2099"/>
            <ac:spMk id="14" creationId="{A9D814B4-51B8-FCFF-9E0A-6E4CADF21460}"/>
          </ac:spMkLst>
        </pc:spChg>
        <pc:spChg chg="del">
          <ac:chgData name="Edward Awad" userId="6f239dbe-49f9-4ef2-a8ff-3c3609082e59" providerId="ADAL" clId="{214A36B7-6155-46E0-A173-EC72FB8B2A07}" dt="2024-01-30T15:37:30.341" v="220" actId="478"/>
          <ac:spMkLst>
            <pc:docMk/>
            <pc:sldMk cId="0" sldId="2099"/>
            <ac:spMk id="15" creationId="{474231A1-20F4-3BDA-9A8B-100A5051183A}"/>
          </ac:spMkLst>
        </pc:spChg>
        <pc:graphicFrameChg chg="mod">
          <ac:chgData name="Edward Awad" userId="6f239dbe-49f9-4ef2-a8ff-3c3609082e59" providerId="ADAL" clId="{214A36B7-6155-46E0-A173-EC72FB8B2A07}" dt="2024-01-30T15:37:34.062" v="222" actId="1076"/>
          <ac:graphicFrameMkLst>
            <pc:docMk/>
            <pc:sldMk cId="0" sldId="2099"/>
            <ac:graphicFrameMk id="28676" creationId="{D54A6F8A-D6B0-566C-3FE6-030EFE4C8779}"/>
          </ac:graphicFrameMkLst>
        </pc:graphicFrameChg>
      </pc:sldChg>
      <pc:sldChg chg="add del">
        <pc:chgData name="Edward Awad" userId="6f239dbe-49f9-4ef2-a8ff-3c3609082e59" providerId="ADAL" clId="{214A36B7-6155-46E0-A173-EC72FB8B2A07}" dt="2024-01-30T15:49:51.320" v="887" actId="2696"/>
        <pc:sldMkLst>
          <pc:docMk/>
          <pc:sldMk cId="0" sldId="2108"/>
        </pc:sldMkLst>
      </pc:sldChg>
      <pc:sldChg chg="add del">
        <pc:chgData name="Edward Awad" userId="6f239dbe-49f9-4ef2-a8ff-3c3609082e59" providerId="ADAL" clId="{214A36B7-6155-46E0-A173-EC72FB8B2A07}" dt="2024-01-30T15:49:52.199" v="888" actId="2696"/>
        <pc:sldMkLst>
          <pc:docMk/>
          <pc:sldMk cId="0" sldId="2110"/>
        </pc:sldMkLst>
      </pc:sldChg>
      <pc:sldChg chg="add del">
        <pc:chgData name="Edward Awad" userId="6f239dbe-49f9-4ef2-a8ff-3c3609082e59" providerId="ADAL" clId="{214A36B7-6155-46E0-A173-EC72FB8B2A07}" dt="2024-01-30T15:49:54.233" v="890" actId="2696"/>
        <pc:sldMkLst>
          <pc:docMk/>
          <pc:sldMk cId="0" sldId="2113"/>
        </pc:sldMkLst>
      </pc:sldChg>
      <pc:sldChg chg="del">
        <pc:chgData name="Edward Awad" userId="6f239dbe-49f9-4ef2-a8ff-3c3609082e59" providerId="ADAL" clId="{214A36B7-6155-46E0-A173-EC72FB8B2A07}" dt="2024-01-30T15:33:43.002" v="0" actId="2696"/>
        <pc:sldMkLst>
          <pc:docMk/>
          <pc:sldMk cId="0" sldId="2120"/>
        </pc:sldMkLst>
      </pc:sldChg>
      <pc:sldChg chg="modNotesTx">
        <pc:chgData name="Edward Awad" userId="6f239dbe-49f9-4ef2-a8ff-3c3609082e59" providerId="ADAL" clId="{214A36B7-6155-46E0-A173-EC72FB8B2A07}" dt="2024-01-30T15:35:05.253" v="77" actId="20577"/>
        <pc:sldMkLst>
          <pc:docMk/>
          <pc:sldMk cId="0" sldId="2121"/>
        </pc:sldMkLst>
      </pc:sldChg>
      <pc:sldChg chg="modNotesTx">
        <pc:chgData name="Edward Awad" userId="6f239dbe-49f9-4ef2-a8ff-3c3609082e59" providerId="ADAL" clId="{214A36B7-6155-46E0-A173-EC72FB8B2A07}" dt="2024-01-30T15:35:39.334" v="120" actId="20577"/>
        <pc:sldMkLst>
          <pc:docMk/>
          <pc:sldMk cId="0" sldId="2123"/>
        </pc:sldMkLst>
      </pc:sldChg>
      <pc:sldChg chg="modNotesTx">
        <pc:chgData name="Edward Awad" userId="6f239dbe-49f9-4ef2-a8ff-3c3609082e59" providerId="ADAL" clId="{214A36B7-6155-46E0-A173-EC72FB8B2A07}" dt="2024-01-30T15:36:58.836" v="211" actId="20577"/>
        <pc:sldMkLst>
          <pc:docMk/>
          <pc:sldMk cId="0" sldId="2125"/>
        </pc:sldMkLst>
      </pc:sldChg>
      <pc:sldChg chg="delSp">
        <pc:chgData name="Edward Awad" userId="6f239dbe-49f9-4ef2-a8ff-3c3609082e59" providerId="ADAL" clId="{214A36B7-6155-46E0-A173-EC72FB8B2A07}" dt="2024-01-30T15:37:55.461" v="227" actId="478"/>
        <pc:sldMkLst>
          <pc:docMk/>
          <pc:sldMk cId="0" sldId="2127"/>
        </pc:sldMkLst>
        <pc:grpChg chg="del">
          <ac:chgData name="Edward Awad" userId="6f239dbe-49f9-4ef2-a8ff-3c3609082e59" providerId="ADAL" clId="{214A36B7-6155-46E0-A173-EC72FB8B2A07}" dt="2024-01-30T15:37:55.461" v="227" actId="478"/>
          <ac:grpSpMkLst>
            <pc:docMk/>
            <pc:sldMk cId="0" sldId="2127"/>
            <ac:grpSpMk id="35843" creationId="{973E13C4-E69D-C6DF-1D53-127E4B5A7FEA}"/>
          </ac:grpSpMkLst>
        </pc:grpChg>
        <pc:grpChg chg="del">
          <ac:chgData name="Edward Awad" userId="6f239dbe-49f9-4ef2-a8ff-3c3609082e59" providerId="ADAL" clId="{214A36B7-6155-46E0-A173-EC72FB8B2A07}" dt="2024-01-30T15:37:49.462" v="225" actId="478"/>
          <ac:grpSpMkLst>
            <pc:docMk/>
            <pc:sldMk cId="0" sldId="2127"/>
            <ac:grpSpMk id="35844" creationId="{856C194B-96C7-BE9F-8070-A053B614067A}"/>
          </ac:grpSpMkLst>
        </pc:grpChg>
        <pc:grpChg chg="del">
          <ac:chgData name="Edward Awad" userId="6f239dbe-49f9-4ef2-a8ff-3c3609082e59" providerId="ADAL" clId="{214A36B7-6155-46E0-A173-EC72FB8B2A07}" dt="2024-01-30T15:37:51.749" v="226" actId="478"/>
          <ac:grpSpMkLst>
            <pc:docMk/>
            <pc:sldMk cId="0" sldId="2127"/>
            <ac:grpSpMk id="35845" creationId="{ADC7636B-E45E-A078-56FC-B23277285778}"/>
          </ac:grpSpMkLst>
        </pc:grpChg>
      </pc:sldChg>
      <pc:sldChg chg="del">
        <pc:chgData name="Edward Awad" userId="6f239dbe-49f9-4ef2-a8ff-3c3609082e59" providerId="ADAL" clId="{214A36B7-6155-46E0-A173-EC72FB8B2A07}" dt="2024-01-30T15:38:16.289" v="229" actId="2696"/>
        <pc:sldMkLst>
          <pc:docMk/>
          <pc:sldMk cId="0" sldId="2129"/>
        </pc:sldMkLst>
      </pc:sldChg>
      <pc:sldChg chg="modNotesTx">
        <pc:chgData name="Edward Awad" userId="6f239dbe-49f9-4ef2-a8ff-3c3609082e59" providerId="ADAL" clId="{214A36B7-6155-46E0-A173-EC72FB8B2A07}" dt="2024-01-30T15:49:49.844" v="886" actId="20577"/>
        <pc:sldMkLst>
          <pc:docMk/>
          <pc:sldMk cId="0" sldId="2130"/>
        </pc:sldMkLst>
      </pc:sldChg>
      <pc:sldChg chg="del">
        <pc:chgData name="Edward Awad" userId="6f239dbe-49f9-4ef2-a8ff-3c3609082e59" providerId="ADAL" clId="{214A36B7-6155-46E0-A173-EC72FB8B2A07}" dt="2024-01-30T15:35:12.151" v="78" actId="2696"/>
        <pc:sldMkLst>
          <pc:docMk/>
          <pc:sldMk cId="0" sldId="2131"/>
        </pc:sldMkLst>
      </pc:sldChg>
      <pc:sldChg chg="del">
        <pc:chgData name="Edward Awad" userId="6f239dbe-49f9-4ef2-a8ff-3c3609082e59" providerId="ADAL" clId="{214A36B7-6155-46E0-A173-EC72FB8B2A07}" dt="2024-01-30T15:35:42.347" v="121" actId="2696"/>
        <pc:sldMkLst>
          <pc:docMk/>
          <pc:sldMk cId="0" sldId="2132"/>
        </pc:sldMkLst>
      </pc:sldChg>
      <pc:sldChg chg="del">
        <pc:chgData name="Edward Awad" userId="6f239dbe-49f9-4ef2-a8ff-3c3609082e59" providerId="ADAL" clId="{214A36B7-6155-46E0-A173-EC72FB8B2A07}" dt="2024-01-30T15:35:43.817" v="122" actId="2696"/>
        <pc:sldMkLst>
          <pc:docMk/>
          <pc:sldMk cId="0" sldId="2134"/>
        </pc:sldMkLst>
      </pc:sldChg>
      <pc:sldChg chg="del">
        <pc:chgData name="Edward Awad" userId="6f239dbe-49f9-4ef2-a8ff-3c3609082e59" providerId="ADAL" clId="{214A36B7-6155-46E0-A173-EC72FB8B2A07}" dt="2024-01-30T15:35:50.236" v="123" actId="2696"/>
        <pc:sldMkLst>
          <pc:docMk/>
          <pc:sldMk cId="0" sldId="2135"/>
        </pc:sldMkLst>
      </pc:sldChg>
      <pc:sldChg chg="delSp modSp ord">
        <pc:chgData name="Edward Awad" userId="6f239dbe-49f9-4ef2-a8ff-3c3609082e59" providerId="ADAL" clId="{214A36B7-6155-46E0-A173-EC72FB8B2A07}" dt="2024-01-30T15:37:20.067" v="217"/>
        <pc:sldMkLst>
          <pc:docMk/>
          <pc:sldMk cId="0" sldId="2137"/>
        </pc:sldMkLst>
        <pc:spChg chg="del mod">
          <ac:chgData name="Edward Awad" userId="6f239dbe-49f9-4ef2-a8ff-3c3609082e59" providerId="ADAL" clId="{214A36B7-6155-46E0-A173-EC72FB8B2A07}" dt="2024-01-30T15:37:20.067" v="217"/>
          <ac:spMkLst>
            <pc:docMk/>
            <pc:sldMk cId="0" sldId="2137"/>
            <ac:spMk id="2" creationId="{C267C39D-0D8B-03B4-E7BD-506010A631A5}"/>
          </ac:spMkLst>
        </pc:spChg>
        <pc:picChg chg="del">
          <ac:chgData name="Edward Awad" userId="6f239dbe-49f9-4ef2-a8ff-3c3609082e59" providerId="ADAL" clId="{214A36B7-6155-46E0-A173-EC72FB8B2A07}" dt="2024-01-30T15:37:15.746" v="213" actId="478"/>
          <ac:picMkLst>
            <pc:docMk/>
            <pc:sldMk cId="0" sldId="2137"/>
            <ac:picMk id="53252" creationId="{A1672983-1EA9-551F-D9E1-0196904F425A}"/>
          </ac:picMkLst>
        </pc:picChg>
        <pc:picChg chg="del">
          <ac:chgData name="Edward Awad" userId="6f239dbe-49f9-4ef2-a8ff-3c3609082e59" providerId="ADAL" clId="{214A36B7-6155-46E0-A173-EC72FB8B2A07}" dt="2024-01-30T15:37:16.406" v="214" actId="478"/>
          <ac:picMkLst>
            <pc:docMk/>
            <pc:sldMk cId="0" sldId="2137"/>
            <ac:picMk id="53254" creationId="{54600885-23FF-3038-A676-F65995DE91FD}"/>
          </ac:picMkLst>
        </pc:picChg>
      </pc:sldChg>
      <pc:sldChg chg="del">
        <pc:chgData name="Edward Awad" userId="6f239dbe-49f9-4ef2-a8ff-3c3609082e59" providerId="ADAL" clId="{214A36B7-6155-46E0-A173-EC72FB8B2A07}" dt="2024-01-30T15:37:40.904" v="223" actId="2696"/>
        <pc:sldMkLst>
          <pc:docMk/>
          <pc:sldMk cId="0" sldId="2139"/>
        </pc:sldMkLst>
      </pc:sldChg>
      <pc:sldChg chg="del">
        <pc:chgData name="Edward Awad" userId="6f239dbe-49f9-4ef2-a8ff-3c3609082e59" providerId="ADAL" clId="{214A36B7-6155-46E0-A173-EC72FB8B2A07}" dt="2024-01-30T15:37:43.565" v="224" actId="2696"/>
        <pc:sldMkLst>
          <pc:docMk/>
          <pc:sldMk cId="0" sldId="2140"/>
        </pc:sldMkLst>
      </pc:sldChg>
      <pc:sldChg chg="del">
        <pc:chgData name="Edward Awad" userId="6f239dbe-49f9-4ef2-a8ff-3c3609082e59" providerId="ADAL" clId="{214A36B7-6155-46E0-A173-EC72FB8B2A07}" dt="2024-01-30T15:37:59.754" v="228" actId="2696"/>
        <pc:sldMkLst>
          <pc:docMk/>
          <pc:sldMk cId="0" sldId="2141"/>
        </pc:sldMkLst>
      </pc:sldChg>
      <pc:sldChg chg="add">
        <pc:chgData name="Edward Awad" userId="6f239dbe-49f9-4ef2-a8ff-3c3609082e59" providerId="ADAL" clId="{214A36B7-6155-46E0-A173-EC72FB8B2A07}" dt="2024-01-30T15:37:06.337" v="212"/>
        <pc:sldMkLst>
          <pc:docMk/>
          <pc:sldMk cId="2932669117" sldId="2144"/>
        </pc:sldMkLst>
      </pc:sldChg>
      <pc:sldChg chg="add del">
        <pc:chgData name="Edward Awad" userId="6f239dbe-49f9-4ef2-a8ff-3c3609082e59" providerId="ADAL" clId="{214A36B7-6155-46E0-A173-EC72FB8B2A07}" dt="2024-01-30T15:49:52.806" v="889" actId="2696"/>
        <pc:sldMkLst>
          <pc:docMk/>
          <pc:sldMk cId="0" sldId="2145"/>
        </pc:sldMkLst>
      </pc:sldChg>
    </pc:docChg>
  </pc:docChgLst>
  <pc:docChgLst>
    <pc:chgData name="Edward Awad" userId="S::awade@vaniercollege.qc.ca::6f239dbe-49f9-4ef2-a8ff-3c3609082e59" providerId="AD" clId="Web-{8A704A1B-D75E-0245-83D2-64CFC1521549}"/>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248406D-B130-CFEF-E379-3D4B58B17E0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818" tIns="45910" rIns="91818" bIns="45910" numCol="1" anchor="t" anchorCtr="0" compatLnSpc="1">
            <a:prstTxWarp prst="textNoShape">
              <a:avLst/>
            </a:prstTxWarp>
          </a:bodyPr>
          <a:lstStyle>
            <a:lvl1pPr eaLnBrk="1" hangingPunct="1">
              <a:defRPr sz="1200"/>
            </a:lvl1pPr>
          </a:lstStyle>
          <a:p>
            <a:pPr>
              <a:defRPr/>
            </a:pPr>
            <a:endParaRPr lang="en-US"/>
          </a:p>
        </p:txBody>
      </p:sp>
      <p:sp>
        <p:nvSpPr>
          <p:cNvPr id="46083" name="Rectangle 3">
            <a:extLst>
              <a:ext uri="{FF2B5EF4-FFF2-40B4-BE49-F238E27FC236}">
                <a16:creationId xmlns:a16="http://schemas.microsoft.com/office/drawing/2014/main" id="{C8452D76-8A96-F821-D6BA-01AAB92FE395}"/>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818" tIns="45910" rIns="91818" bIns="45910" numCol="1" anchor="t" anchorCtr="0" compatLnSpc="1">
            <a:prstTxWarp prst="textNoShape">
              <a:avLst/>
            </a:prstTxWarp>
          </a:bodyPr>
          <a:lstStyle>
            <a:lvl1pPr algn="r" eaLnBrk="1" hangingPunct="1">
              <a:defRPr sz="1200"/>
            </a:lvl1pPr>
          </a:lstStyle>
          <a:p>
            <a:pPr>
              <a:defRPr/>
            </a:pPr>
            <a:endParaRPr lang="en-US"/>
          </a:p>
        </p:txBody>
      </p:sp>
      <p:sp>
        <p:nvSpPr>
          <p:cNvPr id="46084" name="Rectangle 4">
            <a:extLst>
              <a:ext uri="{FF2B5EF4-FFF2-40B4-BE49-F238E27FC236}">
                <a16:creationId xmlns:a16="http://schemas.microsoft.com/office/drawing/2014/main" id="{D11E2A94-3BE4-7143-442C-C09CC60B8A4F}"/>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818" tIns="45910" rIns="91818" bIns="45910" numCol="1" anchor="b" anchorCtr="0" compatLnSpc="1">
            <a:prstTxWarp prst="textNoShape">
              <a:avLst/>
            </a:prstTxWarp>
          </a:bodyPr>
          <a:lstStyle>
            <a:lvl1pPr eaLnBrk="1" hangingPunct="1">
              <a:defRPr sz="1200"/>
            </a:lvl1pPr>
          </a:lstStyle>
          <a:p>
            <a:pPr>
              <a:defRPr/>
            </a:pPr>
            <a:endParaRPr lang="en-US"/>
          </a:p>
        </p:txBody>
      </p:sp>
      <p:sp>
        <p:nvSpPr>
          <p:cNvPr id="46085" name="Rectangle 5">
            <a:extLst>
              <a:ext uri="{FF2B5EF4-FFF2-40B4-BE49-F238E27FC236}">
                <a16:creationId xmlns:a16="http://schemas.microsoft.com/office/drawing/2014/main" id="{AE99C0DA-41A3-320E-DEA8-151D6016A62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818" tIns="45910" rIns="91818" bIns="45910" numCol="1" anchor="b" anchorCtr="0" compatLnSpc="1">
            <a:prstTxWarp prst="textNoShape">
              <a:avLst/>
            </a:prstTxWarp>
          </a:bodyPr>
          <a:lstStyle>
            <a:lvl1pPr algn="r" eaLnBrk="1" hangingPunct="1">
              <a:defRPr sz="1200"/>
            </a:lvl1pPr>
          </a:lstStyle>
          <a:p>
            <a:fld id="{28093079-7F1A-4728-8173-895D9847916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689D16F-D1B9-4D44-360F-440A52C5030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818" tIns="45910" rIns="91818" bIns="45910" numCol="1" anchor="t" anchorCtr="0" compatLnSpc="1">
            <a:prstTxWarp prst="textNoShape">
              <a:avLst/>
            </a:prstTxWarp>
          </a:bodyPr>
          <a:lstStyle>
            <a:lvl1pPr eaLnBrk="1" hangingPunct="1">
              <a:defRPr sz="1200"/>
            </a:lvl1pPr>
          </a:lstStyle>
          <a:p>
            <a:pPr>
              <a:defRPr/>
            </a:pPr>
            <a:endParaRPr lang="en-US"/>
          </a:p>
        </p:txBody>
      </p:sp>
      <p:sp>
        <p:nvSpPr>
          <p:cNvPr id="5123" name="Rectangle 3">
            <a:extLst>
              <a:ext uri="{FF2B5EF4-FFF2-40B4-BE49-F238E27FC236}">
                <a16:creationId xmlns:a16="http://schemas.microsoft.com/office/drawing/2014/main" id="{3233CBE4-F9B4-2180-E168-B846A10A297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818" tIns="45910" rIns="91818" bIns="4591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A618055E-4D83-0BE6-F43A-25977B2A9C1C}"/>
              </a:ext>
            </a:extLst>
          </p:cNvPr>
          <p:cNvSpPr>
            <a:spLocks noGrp="1" noRot="1" noChangeAspect="1" noChangeArrowheads="1" noTextEdit="1"/>
          </p:cNvSpPr>
          <p:nvPr>
            <p:ph type="sldImg" idx="2"/>
          </p:nvPr>
        </p:nvSpPr>
        <p:spPr bwMode="auto">
          <a:xfrm>
            <a:off x="1143000" y="687388"/>
            <a:ext cx="4573588"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DEED66F5-7ED3-3F40-E1AB-66DCB9D54B7E}"/>
              </a:ext>
            </a:extLst>
          </p:cNvPr>
          <p:cNvSpPr>
            <a:spLocks noGrp="1" noChangeArrowheads="1"/>
          </p:cNvSpPr>
          <p:nvPr>
            <p:ph type="body" sz="quarter" idx="3"/>
          </p:nvPr>
        </p:nvSpPr>
        <p:spPr bwMode="auto">
          <a:xfrm>
            <a:off x="914400" y="4344988"/>
            <a:ext cx="5029200" cy="4111625"/>
          </a:xfrm>
          <a:prstGeom prst="rect">
            <a:avLst/>
          </a:prstGeom>
          <a:noFill/>
          <a:ln w="9525">
            <a:noFill/>
            <a:miter lim="800000"/>
            <a:headEnd/>
            <a:tailEnd/>
          </a:ln>
          <a:effectLst/>
        </p:spPr>
        <p:txBody>
          <a:bodyPr vert="horz" wrap="square" lIns="91818" tIns="45910" rIns="91818" bIns="459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D6EF0EF3-F63E-F95D-FE46-4F48E495CA7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818" tIns="45910" rIns="91818" bIns="45910" numCol="1" anchor="b" anchorCtr="0" compatLnSpc="1">
            <a:prstTxWarp prst="textNoShape">
              <a:avLst/>
            </a:prstTxWarp>
          </a:bodyPr>
          <a:lstStyle>
            <a:lvl1pPr eaLnBrk="1" hangingPunct="1">
              <a:defRPr sz="1200"/>
            </a:lvl1pPr>
          </a:lstStyle>
          <a:p>
            <a:pPr>
              <a:defRPr/>
            </a:pPr>
            <a:endParaRPr lang="en-US"/>
          </a:p>
        </p:txBody>
      </p:sp>
      <p:sp>
        <p:nvSpPr>
          <p:cNvPr id="5127" name="Rectangle 7">
            <a:extLst>
              <a:ext uri="{FF2B5EF4-FFF2-40B4-BE49-F238E27FC236}">
                <a16:creationId xmlns:a16="http://schemas.microsoft.com/office/drawing/2014/main" id="{958318BB-6C5A-80A5-A20E-EE603639DBB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818" tIns="45910" rIns="91818" bIns="45910" numCol="1" anchor="b" anchorCtr="0" compatLnSpc="1">
            <a:prstTxWarp prst="textNoShape">
              <a:avLst/>
            </a:prstTxWarp>
          </a:bodyPr>
          <a:lstStyle>
            <a:lvl1pPr algn="r" eaLnBrk="1" hangingPunct="1">
              <a:defRPr sz="1200"/>
            </a:lvl1pPr>
          </a:lstStyle>
          <a:p>
            <a:fld id="{2C80A7DD-EF41-4CB4-BC2E-AFB24B57D52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Tx/>
              <a:buAutoNum type="alphaUcPeriod"/>
              <a:defRPr/>
            </a:pPr>
            <a:r>
              <a:rPr lang="en-CA" dirty="0"/>
              <a:t>Reduced efficiency due to different amino acid sequence.</a:t>
            </a:r>
          </a:p>
          <a:p>
            <a:pPr marL="514350" indent="-514350">
              <a:buFontTx/>
              <a:buAutoNum type="alphaUcPeriod"/>
              <a:defRPr/>
            </a:pPr>
            <a:r>
              <a:rPr lang="en-CA" dirty="0"/>
              <a:t>Immune or allergic reactions due to the introduction of foreign protein into the body</a:t>
            </a:r>
          </a:p>
          <a:p>
            <a:endParaRPr lang="en-CA" dirty="0"/>
          </a:p>
        </p:txBody>
      </p:sp>
      <p:sp>
        <p:nvSpPr>
          <p:cNvPr id="4" name="Slide Number Placeholder 3"/>
          <p:cNvSpPr>
            <a:spLocks noGrp="1"/>
          </p:cNvSpPr>
          <p:nvPr>
            <p:ph type="sldNum" sz="quarter" idx="5"/>
          </p:nvPr>
        </p:nvSpPr>
        <p:spPr/>
        <p:txBody>
          <a:bodyPr/>
          <a:lstStyle/>
          <a:p>
            <a:fld id="{2C80A7DD-EF41-4CB4-BC2E-AFB24B57D52B}" type="slidenum">
              <a:rPr lang="en-US" altLang="en-US" smtClean="0"/>
              <a:pPr/>
              <a:t>3</a:t>
            </a:fld>
            <a:endParaRPr lang="en-US" altLang="en-US"/>
          </a:p>
        </p:txBody>
      </p:sp>
    </p:spTree>
    <p:extLst>
      <p:ext uri="{BB962C8B-B14F-4D97-AF65-F5344CB8AC3E}">
        <p14:creationId xmlns:p14="http://schemas.microsoft.com/office/powerpoint/2010/main" val="3797204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D37F1D5-6456-42D8-2AFC-FA58461314FE}"/>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3BA858E5-07D1-47E9-77EC-3317E821B8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C</a:t>
            </a:r>
          </a:p>
        </p:txBody>
      </p:sp>
      <p:sp>
        <p:nvSpPr>
          <p:cNvPr id="31748" name="Slide Number Placeholder 3">
            <a:extLst>
              <a:ext uri="{FF2B5EF4-FFF2-40B4-BE49-F238E27FC236}">
                <a16:creationId xmlns:a16="http://schemas.microsoft.com/office/drawing/2014/main" id="{CB6F7430-AC91-7F17-FDDF-0BC453E66B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101F7B-9E09-473D-8257-1352A91F17E8}" type="slidenum">
              <a:rPr lang="en-US" altLang="en-US"/>
              <a:pPr>
                <a:spcBef>
                  <a:spcPct val="0"/>
                </a:spcBef>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A2AE377-0107-4982-F1E9-0E961F51DAEF}"/>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204E58A0-38A2-C297-0B4D-D06C5E8F5F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D</a:t>
            </a:r>
          </a:p>
        </p:txBody>
      </p:sp>
      <p:sp>
        <p:nvSpPr>
          <p:cNvPr id="37892" name="Slide Number Placeholder 3">
            <a:extLst>
              <a:ext uri="{FF2B5EF4-FFF2-40B4-BE49-F238E27FC236}">
                <a16:creationId xmlns:a16="http://schemas.microsoft.com/office/drawing/2014/main" id="{136EA8E7-FBC7-19E2-B3BD-478BF21D98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292CB6-842F-4D0D-8BD1-FA4D97BF9622}" type="slidenum">
              <a:rPr lang="en-US" altLang="en-US"/>
              <a:pPr>
                <a:spcBef>
                  <a:spcPct val="0"/>
                </a:spcBef>
              </a:pPr>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dirty="0"/>
              <a:t>Probably not for proteins that need to be processed post-translationally before they assume their active form.</a:t>
            </a:r>
          </a:p>
          <a:p>
            <a:endParaRPr lang="en-CA" dirty="0"/>
          </a:p>
        </p:txBody>
      </p:sp>
      <p:sp>
        <p:nvSpPr>
          <p:cNvPr id="4" name="Slide Number Placeholder 3"/>
          <p:cNvSpPr>
            <a:spLocks noGrp="1"/>
          </p:cNvSpPr>
          <p:nvPr>
            <p:ph type="sldNum" sz="quarter" idx="5"/>
          </p:nvPr>
        </p:nvSpPr>
        <p:spPr/>
        <p:txBody>
          <a:bodyPr/>
          <a:lstStyle/>
          <a:p>
            <a:fld id="{2C80A7DD-EF41-4CB4-BC2E-AFB24B57D52B}" type="slidenum">
              <a:rPr lang="en-US" altLang="en-US" smtClean="0"/>
              <a:pPr/>
              <a:t>19</a:t>
            </a:fld>
            <a:endParaRPr lang="en-US" altLang="en-US"/>
          </a:p>
        </p:txBody>
      </p:sp>
    </p:spTree>
    <p:extLst>
      <p:ext uri="{BB962C8B-B14F-4D97-AF65-F5344CB8AC3E}">
        <p14:creationId xmlns:p14="http://schemas.microsoft.com/office/powerpoint/2010/main" val="99348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EF839A1-C40B-5B46-8575-089B898381F7}"/>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0E6E0D1-988B-48D0-E263-3294C1D31E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en-US"/>
          </a:p>
        </p:txBody>
      </p:sp>
      <p:sp>
        <p:nvSpPr>
          <p:cNvPr id="43012" name="Slide Number Placeholder 3">
            <a:extLst>
              <a:ext uri="{FF2B5EF4-FFF2-40B4-BE49-F238E27FC236}">
                <a16:creationId xmlns:a16="http://schemas.microsoft.com/office/drawing/2014/main" id="{C3058E9E-D1DF-B10A-DD5E-73AD9F986F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F0168A-5D7C-4D48-A21E-CDD483195CDE}" type="slidenum">
              <a:rPr lang="de-CH" altLang="en-US"/>
              <a:pPr>
                <a:spcBef>
                  <a:spcPct val="0"/>
                </a:spcBef>
              </a:pPr>
              <a:t>20</a:t>
            </a:fld>
            <a:endParaRPr lang="de-CH"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10C2F70-AC27-8105-9D2E-7C6A495D1091}"/>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B1B10FB1-0CE7-7E20-2146-75E70EED94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en-US"/>
          </a:p>
        </p:txBody>
      </p:sp>
      <p:sp>
        <p:nvSpPr>
          <p:cNvPr id="45060" name="Slide Number Placeholder 3">
            <a:extLst>
              <a:ext uri="{FF2B5EF4-FFF2-40B4-BE49-F238E27FC236}">
                <a16:creationId xmlns:a16="http://schemas.microsoft.com/office/drawing/2014/main" id="{4D61FE36-82FE-20A1-16EA-3E34FE5F3C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5AD9F1-D2F3-4B70-ADD7-0332B35F620B}" type="slidenum">
              <a:rPr lang="de-CH" altLang="en-US"/>
              <a:pPr>
                <a:spcBef>
                  <a:spcPct val="0"/>
                </a:spcBef>
              </a:pPr>
              <a:t>21</a:t>
            </a:fld>
            <a:endParaRPr lang="de-CH"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Isolate mRNAs from pancreatic tissue </a:t>
            </a:r>
            <a:r>
              <a:rPr lang="en-CA" dirty="0">
                <a:latin typeface="Calibri" panose="020F0502020204030204" pitchFamily="34" charset="0"/>
                <a:cs typeface="Calibri" panose="020F0502020204030204" pitchFamily="34" charset="0"/>
              </a:rPr>
              <a:t>→ reverse transcribe mRNAs into cDNAs → attach restriction sequences to all cDNAs → cut cDNAs and plasmids with same restriction endonuclease → mix digested cDNAs and plasmids and treat them with DNA ligase to form recombinant plasmids → transform E. coli cells with recombinant plasmids → grow transformed cells on media containing an antibiotic → lay over a filter to pick up cells from the growing colonies → treat filter with chemicals to make cDNAs single-stranded → incubate filter with insulin DNA probe → locate colony that hybridized with insulin DNA probe</a:t>
            </a:r>
            <a:endParaRPr lang="en-CA" dirty="0"/>
          </a:p>
        </p:txBody>
      </p:sp>
      <p:sp>
        <p:nvSpPr>
          <p:cNvPr id="4" name="Slide Number Placeholder 3"/>
          <p:cNvSpPr>
            <a:spLocks noGrp="1"/>
          </p:cNvSpPr>
          <p:nvPr>
            <p:ph type="sldNum" sz="quarter" idx="5"/>
          </p:nvPr>
        </p:nvSpPr>
        <p:spPr/>
        <p:txBody>
          <a:bodyPr/>
          <a:lstStyle/>
          <a:p>
            <a:fld id="{2C80A7DD-EF41-4CB4-BC2E-AFB24B57D52B}" type="slidenum">
              <a:rPr lang="en-US" altLang="en-US" smtClean="0"/>
              <a:pPr/>
              <a:t>22</a:t>
            </a:fld>
            <a:endParaRPr lang="en-US" altLang="en-US"/>
          </a:p>
        </p:txBody>
      </p:sp>
    </p:spTree>
    <p:extLst>
      <p:ext uri="{BB962C8B-B14F-4D97-AF65-F5344CB8AC3E}">
        <p14:creationId xmlns:p14="http://schemas.microsoft.com/office/powerpoint/2010/main" val="95961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49CDC50-A4DA-FD7B-2E50-41C90FD9C023}"/>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72B9DCA0-3F28-748F-777A-0E9B6FD2B8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Restriction enzymes</a:t>
            </a:r>
          </a:p>
          <a:p>
            <a:r>
              <a:rPr lang="en-CA" altLang="en-US"/>
              <a:t>Ligase</a:t>
            </a:r>
          </a:p>
          <a:p>
            <a:r>
              <a:rPr lang="en-CA" altLang="en-US"/>
              <a:t>Plasmid DNA or other vector</a:t>
            </a:r>
          </a:p>
          <a:p>
            <a:r>
              <a:rPr lang="en-CA" altLang="en-US"/>
              <a:t>Human mRNA</a:t>
            </a:r>
          </a:p>
          <a:p>
            <a:r>
              <a:rPr lang="en-CA" altLang="en-US"/>
              <a:t>Reverse trasncriptase</a:t>
            </a:r>
          </a:p>
          <a:p>
            <a:r>
              <a:rPr lang="en-CA" altLang="en-US"/>
              <a:t>Host cell (E coli)</a:t>
            </a:r>
          </a:p>
          <a:p>
            <a:r>
              <a:rPr lang="en-CA" altLang="en-US"/>
              <a:t>Marker genes</a:t>
            </a:r>
          </a:p>
          <a:p>
            <a:r>
              <a:rPr lang="en-CA" altLang="en-US"/>
              <a:t>Human insulin gene probe</a:t>
            </a:r>
          </a:p>
          <a:p>
            <a:endParaRPr lang="en-CA" altLang="en-US"/>
          </a:p>
        </p:txBody>
      </p:sp>
      <p:sp>
        <p:nvSpPr>
          <p:cNvPr id="10244" name="Slide Number Placeholder 3">
            <a:extLst>
              <a:ext uri="{FF2B5EF4-FFF2-40B4-BE49-F238E27FC236}">
                <a16:creationId xmlns:a16="http://schemas.microsoft.com/office/drawing/2014/main" id="{5EB4C01E-DDE0-FAF3-AD2E-8452DB15ED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5B82BA-3FAB-42EA-9F19-E0ADCA38499F}" type="slidenum">
              <a:rPr lang="en-US" altLang="en-US"/>
              <a:pPr>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1D1F5AB-4D18-DC5E-93CF-6AAFFFDFF6EE}"/>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32747CE2-1A72-9267-6D85-0BCE0CC297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D</a:t>
            </a:r>
          </a:p>
        </p:txBody>
      </p:sp>
      <p:sp>
        <p:nvSpPr>
          <p:cNvPr id="13316" name="Slide Number Placeholder 3">
            <a:extLst>
              <a:ext uri="{FF2B5EF4-FFF2-40B4-BE49-F238E27FC236}">
                <a16:creationId xmlns:a16="http://schemas.microsoft.com/office/drawing/2014/main" id="{DD74157D-88A7-B8D5-DF6A-7E0B2B2735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B692EE-A473-4C77-8E5D-F45A3689ED52}" type="slidenum">
              <a:rPr lang="en-US" altLang="en-US"/>
              <a:pPr>
                <a:spcBef>
                  <a:spcPct val="0"/>
                </a:spcBef>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FF2C164-7BF2-9D7A-611F-CA05E4D0A11E}"/>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CD3B562F-33A6-9258-0608-38328B7266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Used to convert RNA to cDNA so that cDNA can be inserted into plasmid DNA.</a:t>
            </a:r>
          </a:p>
        </p:txBody>
      </p:sp>
      <p:sp>
        <p:nvSpPr>
          <p:cNvPr id="15364" name="Slide Number Placeholder 3">
            <a:extLst>
              <a:ext uri="{FF2B5EF4-FFF2-40B4-BE49-F238E27FC236}">
                <a16:creationId xmlns:a16="http://schemas.microsoft.com/office/drawing/2014/main" id="{28161EEB-A0ED-649D-3C93-7BC5E8B248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7ED8FF-6B5B-4853-A861-CC77F57927ED}" type="slidenum">
              <a:rPr lang="en-US" altLang="en-US"/>
              <a:pPr>
                <a:spcBef>
                  <a:spcPct val="0"/>
                </a:spcBef>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Restriction endonucleases and DNA ligase</a:t>
            </a:r>
          </a:p>
        </p:txBody>
      </p:sp>
      <p:sp>
        <p:nvSpPr>
          <p:cNvPr id="4" name="Slide Number Placeholder 3"/>
          <p:cNvSpPr>
            <a:spLocks noGrp="1"/>
          </p:cNvSpPr>
          <p:nvPr>
            <p:ph type="sldNum" sz="quarter" idx="5"/>
          </p:nvPr>
        </p:nvSpPr>
        <p:spPr/>
        <p:txBody>
          <a:bodyPr/>
          <a:lstStyle/>
          <a:p>
            <a:fld id="{2C80A7DD-EF41-4CB4-BC2E-AFB24B57D52B}" type="slidenum">
              <a:rPr lang="en-US" altLang="en-US" smtClean="0"/>
              <a:pPr/>
              <a:t>8</a:t>
            </a:fld>
            <a:endParaRPr lang="en-US" altLang="en-US"/>
          </a:p>
        </p:txBody>
      </p:sp>
    </p:spTree>
    <p:extLst>
      <p:ext uri="{BB962C8B-B14F-4D97-AF65-F5344CB8AC3E}">
        <p14:creationId xmlns:p14="http://schemas.microsoft.com/office/powerpoint/2010/main" val="230164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4EAE3F2-EB3A-6E6C-63B9-F22F4D041F6C}"/>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7BE1CE39-6927-9EFC-DBE3-93D888943F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Ask to do this before next clicker question and then after</a:t>
            </a:r>
          </a:p>
        </p:txBody>
      </p:sp>
      <p:sp>
        <p:nvSpPr>
          <p:cNvPr id="23556" name="Slide Number Placeholder 3">
            <a:extLst>
              <a:ext uri="{FF2B5EF4-FFF2-40B4-BE49-F238E27FC236}">
                <a16:creationId xmlns:a16="http://schemas.microsoft.com/office/drawing/2014/main" id="{14E6BA24-92EE-B8B3-3278-184DDD867B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0FB7F4-0C54-4C1F-9BDA-36263BA3721F}" type="slidenum">
              <a:rPr lang="en-US" altLang="en-US"/>
              <a:pPr>
                <a:spcBef>
                  <a:spcPct val="0"/>
                </a:spcBef>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A9EF553-C57E-4446-B3EC-29D93B231AB9}"/>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40E1777A-D0A6-A1F8-0A25-C399AFDFBD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E</a:t>
            </a:r>
          </a:p>
        </p:txBody>
      </p:sp>
      <p:sp>
        <p:nvSpPr>
          <p:cNvPr id="25604" name="Slide Number Placeholder 3">
            <a:extLst>
              <a:ext uri="{FF2B5EF4-FFF2-40B4-BE49-F238E27FC236}">
                <a16:creationId xmlns:a16="http://schemas.microsoft.com/office/drawing/2014/main" id="{AADE27D0-4608-045A-06D8-0DA91DE737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5B071B-148D-4D03-ABAC-95F95BA278CD}" type="slidenum">
              <a:rPr lang="en-US" altLang="en-US"/>
              <a:pPr>
                <a:spcBef>
                  <a:spcPct val="0"/>
                </a:spcBef>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of marker genes in the plasmids (e.g., gene for resistance to antibiotics).</a:t>
            </a:r>
          </a:p>
        </p:txBody>
      </p:sp>
      <p:sp>
        <p:nvSpPr>
          <p:cNvPr id="4" name="Slide Number Placeholder 3"/>
          <p:cNvSpPr>
            <a:spLocks noGrp="1"/>
          </p:cNvSpPr>
          <p:nvPr>
            <p:ph type="sldNum" sz="quarter" idx="5"/>
          </p:nvPr>
        </p:nvSpPr>
        <p:spPr/>
        <p:txBody>
          <a:bodyPr/>
          <a:lstStyle/>
          <a:p>
            <a:fld id="{2C80A7DD-EF41-4CB4-BC2E-AFB24B57D52B}" type="slidenum">
              <a:rPr lang="en-US" altLang="en-US" smtClean="0"/>
              <a:pPr/>
              <a:t>12</a:t>
            </a:fld>
            <a:endParaRPr lang="en-US" altLang="en-US"/>
          </a:p>
        </p:txBody>
      </p:sp>
    </p:spTree>
    <p:extLst>
      <p:ext uri="{BB962C8B-B14F-4D97-AF65-F5344CB8AC3E}">
        <p14:creationId xmlns:p14="http://schemas.microsoft.com/office/powerpoint/2010/main" val="282494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4F56DDB-AE9F-079F-6EAA-7438ADD977A4}"/>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963A887D-A3BB-34BF-7DF2-0C821A19BD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E</a:t>
            </a:r>
          </a:p>
        </p:txBody>
      </p:sp>
      <p:sp>
        <p:nvSpPr>
          <p:cNvPr id="29700" name="Slide Number Placeholder 3">
            <a:extLst>
              <a:ext uri="{FF2B5EF4-FFF2-40B4-BE49-F238E27FC236}">
                <a16:creationId xmlns:a16="http://schemas.microsoft.com/office/drawing/2014/main" id="{FCA45761-2920-AAD8-07B8-2E3A0992E7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ED2362-71FA-451A-A92B-0D695C28D2AE}" type="slidenum">
              <a:rPr lang="en-US" altLang="en-US"/>
              <a:pPr>
                <a:spcBef>
                  <a:spcPct val="0"/>
                </a:spcBef>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CEFCDCBF-BE31-9AC9-5A2E-A9082D2E96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BB82CA-07B8-4D5E-0A0B-C5A210A1DF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DCE550-1DE1-67F0-9995-3FEDBB30B760}"/>
              </a:ext>
            </a:extLst>
          </p:cNvPr>
          <p:cNvSpPr>
            <a:spLocks noGrp="1" noChangeArrowheads="1"/>
          </p:cNvSpPr>
          <p:nvPr>
            <p:ph type="sldNum" sz="quarter" idx="12"/>
          </p:nvPr>
        </p:nvSpPr>
        <p:spPr>
          <a:ln/>
        </p:spPr>
        <p:txBody>
          <a:bodyPr/>
          <a:lstStyle>
            <a:lvl1pPr>
              <a:defRPr/>
            </a:lvl1pPr>
          </a:lstStyle>
          <a:p>
            <a:fld id="{1DFD3921-3001-4DF5-A957-D8AD15B0645A}" type="slidenum">
              <a:rPr lang="en-US" altLang="en-US"/>
              <a:pPr/>
              <a:t>‹#›</a:t>
            </a:fld>
            <a:endParaRPr lang="en-US" altLang="en-US"/>
          </a:p>
        </p:txBody>
      </p:sp>
    </p:spTree>
    <p:extLst>
      <p:ext uri="{BB962C8B-B14F-4D97-AF65-F5344CB8AC3E}">
        <p14:creationId xmlns:p14="http://schemas.microsoft.com/office/powerpoint/2010/main" val="20805682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222AA495-2B32-09B0-AE96-4C8191CFF2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813F52-4566-B9BB-B21E-B01A3046AA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CEC057-D978-D471-F6EF-4ED9B6A3FCBA}"/>
              </a:ext>
            </a:extLst>
          </p:cNvPr>
          <p:cNvSpPr>
            <a:spLocks noGrp="1" noChangeArrowheads="1"/>
          </p:cNvSpPr>
          <p:nvPr>
            <p:ph type="sldNum" sz="quarter" idx="12"/>
          </p:nvPr>
        </p:nvSpPr>
        <p:spPr>
          <a:ln/>
        </p:spPr>
        <p:txBody>
          <a:bodyPr/>
          <a:lstStyle>
            <a:lvl1pPr>
              <a:defRPr/>
            </a:lvl1pPr>
          </a:lstStyle>
          <a:p>
            <a:fld id="{0F568614-C109-4C73-A973-99F8A1C8A61E}" type="slidenum">
              <a:rPr lang="en-US" altLang="en-US"/>
              <a:pPr/>
              <a:t>‹#›</a:t>
            </a:fld>
            <a:endParaRPr lang="en-US" altLang="en-US"/>
          </a:p>
        </p:txBody>
      </p:sp>
    </p:spTree>
    <p:extLst>
      <p:ext uri="{BB962C8B-B14F-4D97-AF65-F5344CB8AC3E}">
        <p14:creationId xmlns:p14="http://schemas.microsoft.com/office/powerpoint/2010/main" val="1448649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7235F2F6-3613-AD03-E4AA-A8B5E553B7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27D8C8-DF55-B5AC-0F05-0C0B19C314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0B54A4-F9BA-7A61-7712-1EB4D2C8843E}"/>
              </a:ext>
            </a:extLst>
          </p:cNvPr>
          <p:cNvSpPr>
            <a:spLocks noGrp="1" noChangeArrowheads="1"/>
          </p:cNvSpPr>
          <p:nvPr>
            <p:ph type="sldNum" sz="quarter" idx="12"/>
          </p:nvPr>
        </p:nvSpPr>
        <p:spPr>
          <a:ln/>
        </p:spPr>
        <p:txBody>
          <a:bodyPr/>
          <a:lstStyle>
            <a:lvl1pPr>
              <a:defRPr/>
            </a:lvl1pPr>
          </a:lstStyle>
          <a:p>
            <a:fld id="{64F61395-A58A-4979-9425-F7E4AA3A9D4E}" type="slidenum">
              <a:rPr lang="en-US" altLang="en-US"/>
              <a:pPr/>
              <a:t>‹#›</a:t>
            </a:fld>
            <a:endParaRPr lang="en-US" altLang="en-US"/>
          </a:p>
        </p:txBody>
      </p:sp>
    </p:spTree>
    <p:extLst>
      <p:ext uri="{BB962C8B-B14F-4D97-AF65-F5344CB8AC3E}">
        <p14:creationId xmlns:p14="http://schemas.microsoft.com/office/powerpoint/2010/main" val="18538479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781785CA-6CF8-CCBF-CA87-13CB6579DC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8828F0-18CF-235F-BB44-2DFFAFC198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14A9DB-FA9A-1E3C-4355-9CAF1D55F8EE}"/>
              </a:ext>
            </a:extLst>
          </p:cNvPr>
          <p:cNvSpPr>
            <a:spLocks noGrp="1" noChangeArrowheads="1"/>
          </p:cNvSpPr>
          <p:nvPr>
            <p:ph type="sldNum" sz="quarter" idx="12"/>
          </p:nvPr>
        </p:nvSpPr>
        <p:spPr>
          <a:ln/>
        </p:spPr>
        <p:txBody>
          <a:bodyPr/>
          <a:lstStyle>
            <a:lvl1pPr>
              <a:defRPr/>
            </a:lvl1pPr>
          </a:lstStyle>
          <a:p>
            <a:fld id="{88D22206-B000-4DC0-9372-71AEDFBAE379}" type="slidenum">
              <a:rPr lang="en-US" altLang="en-US"/>
              <a:pPr/>
              <a:t>‹#›</a:t>
            </a:fld>
            <a:endParaRPr lang="en-US" altLang="en-US"/>
          </a:p>
        </p:txBody>
      </p:sp>
    </p:spTree>
    <p:extLst>
      <p:ext uri="{BB962C8B-B14F-4D97-AF65-F5344CB8AC3E}">
        <p14:creationId xmlns:p14="http://schemas.microsoft.com/office/powerpoint/2010/main" val="20811089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a:extLst>
              <a:ext uri="{FF2B5EF4-FFF2-40B4-BE49-F238E27FC236}">
                <a16:creationId xmlns:a16="http://schemas.microsoft.com/office/drawing/2014/main" id="{6007C7DC-DB2B-CB9E-6E7E-01B7AC24E17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E45044E-72FB-9A79-AA8B-BA7E50B9A9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4121236F-4833-7BD4-3EAF-E56518CE217C}"/>
              </a:ext>
            </a:extLst>
          </p:cNvPr>
          <p:cNvSpPr>
            <a:spLocks noGrp="1" noChangeArrowheads="1"/>
          </p:cNvSpPr>
          <p:nvPr>
            <p:ph type="sldNum" sz="quarter" idx="12"/>
          </p:nvPr>
        </p:nvSpPr>
        <p:spPr>
          <a:ln/>
        </p:spPr>
        <p:txBody>
          <a:bodyPr/>
          <a:lstStyle>
            <a:lvl1pPr>
              <a:defRPr/>
            </a:lvl1pPr>
          </a:lstStyle>
          <a:p>
            <a:fld id="{A4183A53-059D-4513-AF82-19B579D04E83}" type="slidenum">
              <a:rPr lang="en-US" altLang="en-US"/>
              <a:pPr/>
              <a:t>‹#›</a:t>
            </a:fld>
            <a:endParaRPr lang="en-US" altLang="en-US"/>
          </a:p>
        </p:txBody>
      </p:sp>
    </p:spTree>
    <p:extLst>
      <p:ext uri="{BB962C8B-B14F-4D97-AF65-F5344CB8AC3E}">
        <p14:creationId xmlns:p14="http://schemas.microsoft.com/office/powerpoint/2010/main" val="251921662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57080A2D-B02F-CFDB-D4C9-574193D527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F60ACC-08D0-DFE9-FEB8-C752355D4D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A30DD7-93F5-587E-AC05-5D8B848422BF}"/>
              </a:ext>
            </a:extLst>
          </p:cNvPr>
          <p:cNvSpPr>
            <a:spLocks noGrp="1" noChangeArrowheads="1"/>
          </p:cNvSpPr>
          <p:nvPr>
            <p:ph type="sldNum" sz="quarter" idx="12"/>
          </p:nvPr>
        </p:nvSpPr>
        <p:spPr>
          <a:ln/>
        </p:spPr>
        <p:txBody>
          <a:bodyPr/>
          <a:lstStyle>
            <a:lvl1pPr>
              <a:defRPr/>
            </a:lvl1pPr>
          </a:lstStyle>
          <a:p>
            <a:fld id="{5B0B5598-4080-4B1F-AE87-244476E4C709}" type="slidenum">
              <a:rPr lang="en-US" altLang="en-US"/>
              <a:pPr/>
              <a:t>‹#›</a:t>
            </a:fld>
            <a:endParaRPr lang="en-US" altLang="en-US"/>
          </a:p>
        </p:txBody>
      </p:sp>
    </p:spTree>
    <p:extLst>
      <p:ext uri="{BB962C8B-B14F-4D97-AF65-F5344CB8AC3E}">
        <p14:creationId xmlns:p14="http://schemas.microsoft.com/office/powerpoint/2010/main" val="23668924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630F0047-C375-1C9D-C3EE-6D2F35E9A2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59EF72-8943-A108-8F74-6D4110DBD4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CAA6B8-25F9-31D1-EA55-16CFD7F07A80}"/>
              </a:ext>
            </a:extLst>
          </p:cNvPr>
          <p:cNvSpPr>
            <a:spLocks noGrp="1" noChangeArrowheads="1"/>
          </p:cNvSpPr>
          <p:nvPr>
            <p:ph type="sldNum" sz="quarter" idx="12"/>
          </p:nvPr>
        </p:nvSpPr>
        <p:spPr>
          <a:ln/>
        </p:spPr>
        <p:txBody>
          <a:bodyPr/>
          <a:lstStyle>
            <a:lvl1pPr>
              <a:defRPr/>
            </a:lvl1pPr>
          </a:lstStyle>
          <a:p>
            <a:fld id="{50A8F7BB-E584-40B4-A74D-066CB2CE728D}" type="slidenum">
              <a:rPr lang="en-US" altLang="en-US"/>
              <a:pPr/>
              <a:t>‹#›</a:t>
            </a:fld>
            <a:endParaRPr lang="en-US" altLang="en-US"/>
          </a:p>
        </p:txBody>
      </p:sp>
    </p:spTree>
    <p:extLst>
      <p:ext uri="{BB962C8B-B14F-4D97-AF65-F5344CB8AC3E}">
        <p14:creationId xmlns:p14="http://schemas.microsoft.com/office/powerpoint/2010/main" val="11665549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B5895DE-C22A-3909-3DA5-88E3E8B572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3B292C-A1D9-1953-0E67-E2658B9EAF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FBF8DB-D3D2-999E-FDEA-B924AD764879}"/>
              </a:ext>
            </a:extLst>
          </p:cNvPr>
          <p:cNvSpPr>
            <a:spLocks noGrp="1" noChangeArrowheads="1"/>
          </p:cNvSpPr>
          <p:nvPr>
            <p:ph type="sldNum" sz="quarter" idx="12"/>
          </p:nvPr>
        </p:nvSpPr>
        <p:spPr>
          <a:ln/>
        </p:spPr>
        <p:txBody>
          <a:bodyPr/>
          <a:lstStyle>
            <a:lvl1pPr>
              <a:defRPr/>
            </a:lvl1pPr>
          </a:lstStyle>
          <a:p>
            <a:fld id="{F5630246-6340-4FB5-930D-A16C85346749}" type="slidenum">
              <a:rPr lang="en-US" altLang="en-US"/>
              <a:pPr/>
              <a:t>‹#›</a:t>
            </a:fld>
            <a:endParaRPr lang="en-US" altLang="en-US"/>
          </a:p>
        </p:txBody>
      </p:sp>
    </p:spTree>
    <p:extLst>
      <p:ext uri="{BB962C8B-B14F-4D97-AF65-F5344CB8AC3E}">
        <p14:creationId xmlns:p14="http://schemas.microsoft.com/office/powerpoint/2010/main" val="30018268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82FA16C8-040E-1938-32E5-24C8DB4553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E70586-8F1F-934E-F70A-68CEDC269E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E9BA9BC-87EB-604A-C3CD-09DFBC221ED8}"/>
              </a:ext>
            </a:extLst>
          </p:cNvPr>
          <p:cNvSpPr>
            <a:spLocks noGrp="1" noChangeArrowheads="1"/>
          </p:cNvSpPr>
          <p:nvPr>
            <p:ph type="sldNum" sz="quarter" idx="12"/>
          </p:nvPr>
        </p:nvSpPr>
        <p:spPr>
          <a:ln/>
        </p:spPr>
        <p:txBody>
          <a:bodyPr/>
          <a:lstStyle>
            <a:lvl1pPr>
              <a:defRPr/>
            </a:lvl1pPr>
          </a:lstStyle>
          <a:p>
            <a:fld id="{9A854AA5-F170-48A5-ACA4-94F3CFA0A62A}" type="slidenum">
              <a:rPr lang="en-US" altLang="en-US"/>
              <a:pPr/>
              <a:t>‹#›</a:t>
            </a:fld>
            <a:endParaRPr lang="en-US" altLang="en-US"/>
          </a:p>
        </p:txBody>
      </p:sp>
    </p:spTree>
    <p:extLst>
      <p:ext uri="{BB962C8B-B14F-4D97-AF65-F5344CB8AC3E}">
        <p14:creationId xmlns:p14="http://schemas.microsoft.com/office/powerpoint/2010/main" val="4252691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59A82622-ECBB-E397-B8E7-3075349402D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C0F040D-60E2-1D7A-8917-7B2E1F5A31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55DA5A6-FBA5-C2F9-839B-1D5F54BEFCEB}"/>
              </a:ext>
            </a:extLst>
          </p:cNvPr>
          <p:cNvSpPr>
            <a:spLocks noGrp="1" noChangeArrowheads="1"/>
          </p:cNvSpPr>
          <p:nvPr>
            <p:ph type="sldNum" sz="quarter" idx="12"/>
          </p:nvPr>
        </p:nvSpPr>
        <p:spPr>
          <a:ln/>
        </p:spPr>
        <p:txBody>
          <a:bodyPr/>
          <a:lstStyle>
            <a:lvl1pPr>
              <a:defRPr/>
            </a:lvl1pPr>
          </a:lstStyle>
          <a:p>
            <a:fld id="{8F18D022-DF6A-48B6-AE2E-049E7B98A5B2}" type="slidenum">
              <a:rPr lang="en-US" altLang="en-US"/>
              <a:pPr/>
              <a:t>‹#›</a:t>
            </a:fld>
            <a:endParaRPr lang="en-US" altLang="en-US"/>
          </a:p>
        </p:txBody>
      </p:sp>
    </p:spTree>
    <p:extLst>
      <p:ext uri="{BB962C8B-B14F-4D97-AF65-F5344CB8AC3E}">
        <p14:creationId xmlns:p14="http://schemas.microsoft.com/office/powerpoint/2010/main" val="5154244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3D38096C-56A5-8FCE-B1BC-4C4B4132208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471342F-7423-F45C-B15B-B4B7EF38EA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CAD6931-EE04-F656-8B87-E503F5AA1852}"/>
              </a:ext>
            </a:extLst>
          </p:cNvPr>
          <p:cNvSpPr>
            <a:spLocks noGrp="1" noChangeArrowheads="1"/>
          </p:cNvSpPr>
          <p:nvPr>
            <p:ph type="sldNum" sz="quarter" idx="12"/>
          </p:nvPr>
        </p:nvSpPr>
        <p:spPr>
          <a:ln/>
        </p:spPr>
        <p:txBody>
          <a:bodyPr/>
          <a:lstStyle>
            <a:lvl1pPr>
              <a:defRPr/>
            </a:lvl1pPr>
          </a:lstStyle>
          <a:p>
            <a:fld id="{708C02EB-8A20-4282-A4BB-DE07EC8FCCFE}" type="slidenum">
              <a:rPr lang="en-US" altLang="en-US"/>
              <a:pPr/>
              <a:t>‹#›</a:t>
            </a:fld>
            <a:endParaRPr lang="en-US" altLang="en-US"/>
          </a:p>
        </p:txBody>
      </p:sp>
    </p:spTree>
    <p:extLst>
      <p:ext uri="{BB962C8B-B14F-4D97-AF65-F5344CB8AC3E}">
        <p14:creationId xmlns:p14="http://schemas.microsoft.com/office/powerpoint/2010/main" val="7117082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CFD6FD-FB39-0F34-B850-56306172715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C1787D0-9BE8-7287-463E-72E776BECC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CEE7626-44D0-15F5-18F4-35963FAA4EE3}"/>
              </a:ext>
            </a:extLst>
          </p:cNvPr>
          <p:cNvSpPr>
            <a:spLocks noGrp="1" noChangeArrowheads="1"/>
          </p:cNvSpPr>
          <p:nvPr>
            <p:ph type="sldNum" sz="quarter" idx="12"/>
          </p:nvPr>
        </p:nvSpPr>
        <p:spPr>
          <a:ln/>
        </p:spPr>
        <p:txBody>
          <a:bodyPr/>
          <a:lstStyle>
            <a:lvl1pPr>
              <a:defRPr/>
            </a:lvl1pPr>
          </a:lstStyle>
          <a:p>
            <a:fld id="{E8763081-54C9-4496-8967-C9029220E5E9}" type="slidenum">
              <a:rPr lang="en-US" altLang="en-US"/>
              <a:pPr/>
              <a:t>‹#›</a:t>
            </a:fld>
            <a:endParaRPr lang="en-US" altLang="en-US"/>
          </a:p>
        </p:txBody>
      </p:sp>
    </p:spTree>
    <p:extLst>
      <p:ext uri="{BB962C8B-B14F-4D97-AF65-F5344CB8AC3E}">
        <p14:creationId xmlns:p14="http://schemas.microsoft.com/office/powerpoint/2010/main" val="278193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303925-ED9C-C7BC-1750-68F376F541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4917D2-B113-847A-53CB-A8E7F08257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908081-87D4-5828-ABA3-E89FC27981F4}"/>
              </a:ext>
            </a:extLst>
          </p:cNvPr>
          <p:cNvSpPr>
            <a:spLocks noGrp="1" noChangeArrowheads="1"/>
          </p:cNvSpPr>
          <p:nvPr>
            <p:ph type="sldNum" sz="quarter" idx="12"/>
          </p:nvPr>
        </p:nvSpPr>
        <p:spPr>
          <a:ln/>
        </p:spPr>
        <p:txBody>
          <a:bodyPr/>
          <a:lstStyle>
            <a:lvl1pPr>
              <a:defRPr/>
            </a:lvl1pPr>
          </a:lstStyle>
          <a:p>
            <a:fld id="{443274D7-4318-4DC9-9F7A-91B8776FBC9E}" type="slidenum">
              <a:rPr lang="en-US" altLang="en-US"/>
              <a:pPr/>
              <a:t>‹#›</a:t>
            </a:fld>
            <a:endParaRPr lang="en-US" altLang="en-US"/>
          </a:p>
        </p:txBody>
      </p:sp>
    </p:spTree>
    <p:extLst>
      <p:ext uri="{BB962C8B-B14F-4D97-AF65-F5344CB8AC3E}">
        <p14:creationId xmlns:p14="http://schemas.microsoft.com/office/powerpoint/2010/main" val="4420651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172B9C-455F-19A2-96CC-A2921993D1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B2429E-4079-95DD-F445-2E3CB62E03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A77188-61A9-93A8-FB4C-E93DB124E641}"/>
              </a:ext>
            </a:extLst>
          </p:cNvPr>
          <p:cNvSpPr>
            <a:spLocks noGrp="1" noChangeArrowheads="1"/>
          </p:cNvSpPr>
          <p:nvPr>
            <p:ph type="sldNum" sz="quarter" idx="12"/>
          </p:nvPr>
        </p:nvSpPr>
        <p:spPr>
          <a:ln/>
        </p:spPr>
        <p:txBody>
          <a:bodyPr/>
          <a:lstStyle>
            <a:lvl1pPr>
              <a:defRPr/>
            </a:lvl1pPr>
          </a:lstStyle>
          <a:p>
            <a:fld id="{73112508-4F5A-48D8-8B82-CB3711065F02}" type="slidenum">
              <a:rPr lang="en-US" altLang="en-US"/>
              <a:pPr/>
              <a:t>‹#›</a:t>
            </a:fld>
            <a:endParaRPr lang="en-US" altLang="en-US"/>
          </a:p>
        </p:txBody>
      </p:sp>
    </p:spTree>
    <p:extLst>
      <p:ext uri="{BB962C8B-B14F-4D97-AF65-F5344CB8AC3E}">
        <p14:creationId xmlns:p14="http://schemas.microsoft.com/office/powerpoint/2010/main" val="32489330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D544AB9-60B0-DF7F-2D84-C0FF0F66DFB0}"/>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580A62CB-BDEF-B683-B0A4-08AF117CD20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0D3D7D-CAD8-86FF-BD3D-0C3A0DDF41C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404B8DAC-4EBC-FDF3-34AB-C8B5E7EA89B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0424491A-D08A-6749-D593-103047A1A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2EB7111-6140-4973-954F-19E4EB4921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p:transition>
  <p:txStyles>
    <p:titleStyle>
      <a:lvl1pPr algn="ctr" rtl="0" eaLnBrk="0" fontAlgn="base" hangingPunct="0">
        <a:spcBef>
          <a:spcPct val="0"/>
        </a:spcBef>
        <a:spcAft>
          <a:spcPct val="0"/>
        </a:spcAft>
        <a:defRPr sz="4400" b="1">
          <a:solidFill>
            <a:srgbClr val="00206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rgbClr val="002060"/>
          </a:solidFill>
          <a:latin typeface="Calibri" pitchFamily="34" charset="0"/>
        </a:defRPr>
      </a:lvl2pPr>
      <a:lvl3pPr algn="ctr" rtl="0" eaLnBrk="0" fontAlgn="base" hangingPunct="0">
        <a:spcBef>
          <a:spcPct val="0"/>
        </a:spcBef>
        <a:spcAft>
          <a:spcPct val="0"/>
        </a:spcAft>
        <a:defRPr sz="4400" b="1">
          <a:solidFill>
            <a:srgbClr val="002060"/>
          </a:solidFill>
          <a:latin typeface="Calibri" pitchFamily="34" charset="0"/>
        </a:defRPr>
      </a:lvl3pPr>
      <a:lvl4pPr algn="ctr" rtl="0" eaLnBrk="0" fontAlgn="base" hangingPunct="0">
        <a:spcBef>
          <a:spcPct val="0"/>
        </a:spcBef>
        <a:spcAft>
          <a:spcPct val="0"/>
        </a:spcAft>
        <a:defRPr sz="4400" b="1">
          <a:solidFill>
            <a:srgbClr val="002060"/>
          </a:solidFill>
          <a:latin typeface="Calibri" pitchFamily="34" charset="0"/>
        </a:defRPr>
      </a:lvl4pPr>
      <a:lvl5pPr algn="ctr" rtl="0" eaLnBrk="0" fontAlgn="base" hangingPunct="0">
        <a:spcBef>
          <a:spcPct val="0"/>
        </a:spcBef>
        <a:spcAft>
          <a:spcPct val="0"/>
        </a:spcAft>
        <a:defRPr sz="4400" b="1">
          <a:solidFill>
            <a:srgbClr val="002060"/>
          </a:solidFill>
          <a:latin typeface="Calibri"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206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060"/>
          </a:solidFill>
          <a:latin typeface="+mn-lt"/>
        </a:defRPr>
      </a:lvl2pPr>
      <a:lvl3pPr marL="1143000" indent="-228600" algn="l" rtl="0" eaLnBrk="0" fontAlgn="base" hangingPunct="0">
        <a:spcBef>
          <a:spcPct val="20000"/>
        </a:spcBef>
        <a:spcAft>
          <a:spcPct val="0"/>
        </a:spcAft>
        <a:buChar char="•"/>
        <a:defRPr sz="2400">
          <a:solidFill>
            <a:srgbClr val="002060"/>
          </a:solidFill>
          <a:latin typeface="+mn-lt"/>
        </a:defRPr>
      </a:lvl3pPr>
      <a:lvl4pPr marL="1600200" indent="-228600" algn="l" rtl="0" eaLnBrk="0" fontAlgn="base" hangingPunct="0">
        <a:spcBef>
          <a:spcPct val="20000"/>
        </a:spcBef>
        <a:spcAft>
          <a:spcPct val="0"/>
        </a:spcAft>
        <a:buChar char="–"/>
        <a:defRPr sz="2000">
          <a:solidFill>
            <a:srgbClr val="002060"/>
          </a:solidFill>
          <a:latin typeface="+mn-lt"/>
        </a:defRPr>
      </a:lvl4pPr>
      <a:lvl5pPr marL="2057400" indent="-228600" algn="l" rtl="0" eaLnBrk="0" fontAlgn="base" hangingPunct="0">
        <a:spcBef>
          <a:spcPct val="20000"/>
        </a:spcBef>
        <a:spcAft>
          <a:spcPct val="0"/>
        </a:spcAft>
        <a:buChar char="»"/>
        <a:defRPr sz="2000">
          <a:solidFill>
            <a:srgbClr val="00206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notesSlide" Target="../notesSlides/notesSlide7.xml"/><Relationship Id="rId5" Type="http://schemas.openxmlformats.org/officeDocument/2006/relationships/tags" Target="../tags/tag14.xml"/><Relationship Id="rId10" Type="http://schemas.openxmlformats.org/officeDocument/2006/relationships/slideLayout" Target="../slideLayouts/slideLayout14.xml"/><Relationship Id="rId4" Type="http://schemas.openxmlformats.org/officeDocument/2006/relationships/tags" Target="../tags/tag13.xml"/><Relationship Id="rId9" Type="http://schemas.openxmlformats.org/officeDocument/2006/relationships/tags" Target="../tags/tag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oleObject" Target="../embeddings/oleObject1.bin"/><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notesSlide" Target="../notesSlides/notesSlide9.xml"/><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tags" Target="../tags/tag23.xml"/><Relationship Id="rId11" Type="http://schemas.openxmlformats.org/officeDocument/2006/relationships/slideLayout" Target="../slideLayouts/slideLayout14.xml"/><Relationship Id="rId5" Type="http://schemas.openxmlformats.org/officeDocument/2006/relationships/tags" Target="../tags/tag22.xml"/><Relationship Id="rId15" Type="http://schemas.openxmlformats.org/officeDocument/2006/relationships/image" Target="../media/image4.png"/><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4.png"/><Relationship Id="rId4" Type="http://schemas.openxmlformats.org/officeDocument/2006/relationships/tags" Target="../tags/tag31.xml"/><Relationship Id="rId9"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notesSlide" Target="../notesSlides/notesSlide11.xml"/><Relationship Id="rId5" Type="http://schemas.openxmlformats.org/officeDocument/2006/relationships/tags" Target="../tags/tag39.xml"/><Relationship Id="rId10" Type="http://schemas.openxmlformats.org/officeDocument/2006/relationships/slideLayout" Target="../slideLayouts/slideLayout14.xml"/><Relationship Id="rId4" Type="http://schemas.openxmlformats.org/officeDocument/2006/relationships/tags" Target="../tags/tag38.xml"/><Relationship Id="rId9" Type="http://schemas.openxmlformats.org/officeDocument/2006/relationships/tags" Target="../tags/tag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a/url?sa=i&amp;rct=j&amp;q=&amp;esrc=s&amp;frm=1&amp;source=images&amp;cd=&amp;cad=rja&amp;docid=VQfL-4aE0kbLPM&amp;tbnid=1Ip9u2Slh0dL0M:&amp;ved=0CAUQjRw&amp;url=http%3A%2F%2Fwww.wisegeek.com%2Fwhat-is-molecular-biology.htm&amp;ei=qYyGUZLjDIT0qQGEy4BQ&amp;bvm=bv.45960087,d.aWc&amp;psig=AFQjCNEL5pe0p3GTmmOEGGpXMVpZjEFdcQ&amp;ust=136785865780340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notesSlide" Target="../notesSlides/notesSlide3.xml"/><Relationship Id="rId4" Type="http://schemas.openxmlformats.org/officeDocument/2006/relationships/tags" Target="../tags/tag5.xml"/><Relationship Id="rId9"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175CEA98-54FA-C469-6ADA-9EDBFDA57F9E}"/>
              </a:ext>
            </a:extLst>
          </p:cNvPr>
          <p:cNvSpPr>
            <a:spLocks noGrp="1" noChangeArrowheads="1"/>
          </p:cNvSpPr>
          <p:nvPr>
            <p:ph type="title"/>
          </p:nvPr>
        </p:nvSpPr>
        <p:spPr>
          <a:xfrm>
            <a:off x="395288" y="2157413"/>
            <a:ext cx="5545137" cy="1143000"/>
          </a:xfrm>
        </p:spPr>
        <p:txBody>
          <a:bodyPr/>
          <a:lstStyle/>
          <a:p>
            <a:pPr eaLnBrk="1" hangingPunct="1">
              <a:defRPr/>
            </a:pPr>
            <a:r>
              <a:rPr lang="en-US" sz="4800" dirty="0"/>
              <a:t>Cloning of Human Insulin Gene</a:t>
            </a:r>
            <a:br>
              <a:rPr lang="en-US" sz="4800" dirty="0"/>
            </a:br>
            <a:r>
              <a:rPr lang="en-US" sz="4800" dirty="0"/>
              <a:t>Class Activity</a:t>
            </a:r>
            <a:endParaRPr lang="en-US" sz="3000" dirty="0"/>
          </a:p>
        </p:txBody>
      </p:sp>
      <p:pic>
        <p:nvPicPr>
          <p:cNvPr id="62466" name="Picture 2" descr="Cloning a gene. Drawing courtesy of University of Utah, modified by author.">
            <a:extLst>
              <a:ext uri="{FF2B5EF4-FFF2-40B4-BE49-F238E27FC236}">
                <a16:creationId xmlns:a16="http://schemas.microsoft.com/office/drawing/2014/main" id="{6ED9B930-1655-5478-DD80-469F78D8FADA}"/>
              </a:ext>
            </a:extLst>
          </p:cNvPr>
          <p:cNvPicPr>
            <a:picLocks noChangeAspect="1" noChangeArrowheads="1"/>
          </p:cNvPicPr>
          <p:nvPr/>
        </p:nvPicPr>
        <p:blipFill>
          <a:blip r:embed="rId2"/>
          <a:srcRect/>
          <a:stretch>
            <a:fillRect/>
          </a:stretch>
        </p:blipFill>
        <p:spPr bwMode="auto">
          <a:xfrm>
            <a:off x="6300788" y="981075"/>
            <a:ext cx="2073275" cy="501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mikeblaber.org/oldwine/BCH4053l/Lecture07/lecture07_files/image004.jpg">
            <a:extLst>
              <a:ext uri="{FF2B5EF4-FFF2-40B4-BE49-F238E27FC236}">
                <a16:creationId xmlns:a16="http://schemas.microsoft.com/office/drawing/2014/main" id="{5B26C5D0-E9C4-5180-2C40-75140ED9A5C1}"/>
              </a:ext>
            </a:extLst>
          </p:cNvPr>
          <p:cNvPicPr>
            <a:picLocks noChangeAspect="1" noChangeArrowheads="1"/>
          </p:cNvPicPr>
          <p:nvPr/>
        </p:nvPicPr>
        <p:blipFill>
          <a:blip r:embed="rId2"/>
          <a:srcRect/>
          <a:stretch>
            <a:fillRect/>
          </a:stretch>
        </p:blipFill>
        <p:spPr bwMode="auto">
          <a:xfrm>
            <a:off x="684213" y="1154113"/>
            <a:ext cx="4267200"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E70B-E1C7-3ACA-FAAD-471A09F2CFF6}"/>
              </a:ext>
            </a:extLst>
          </p:cNvPr>
          <p:cNvSpPr>
            <a:spLocks noGrp="1"/>
          </p:cNvSpPr>
          <p:nvPr>
            <p:ph type="title"/>
            <p:custDataLst>
              <p:tags r:id="rId2"/>
            </p:custDataLst>
          </p:nvPr>
        </p:nvSpPr>
        <p:spPr/>
        <p:txBody>
          <a:bodyPr/>
          <a:lstStyle/>
          <a:p>
            <a:pPr algn="l">
              <a:defRPr/>
            </a:pPr>
            <a:r>
              <a:rPr lang="en-CA" sz="3200" dirty="0"/>
              <a:t>Question 5-Part 2: And what DNA segments would it contain? </a:t>
            </a:r>
          </a:p>
        </p:txBody>
      </p:sp>
      <p:sp>
        <p:nvSpPr>
          <p:cNvPr id="24579" name="Text Placeholder 2">
            <a:extLst>
              <a:ext uri="{FF2B5EF4-FFF2-40B4-BE49-F238E27FC236}">
                <a16:creationId xmlns:a16="http://schemas.microsoft.com/office/drawing/2014/main" id="{6081D8DE-FDAA-25CE-5C0E-9E24AACF5BB8}"/>
              </a:ext>
            </a:extLst>
          </p:cNvPr>
          <p:cNvSpPr>
            <a:spLocks noGrp="1"/>
          </p:cNvSpPr>
          <p:nvPr>
            <p:ph type="body" idx="1"/>
            <p:custDataLst>
              <p:tags r:id="rId3"/>
            </p:custDataLst>
          </p:nvPr>
        </p:nvSpPr>
        <p:spPr/>
        <p:txBody>
          <a:bodyPr/>
          <a:lstStyle/>
          <a:p>
            <a:pPr marL="514350" indent="-514350">
              <a:buFontTx/>
              <a:buAutoNum type="alphaUcPeriod"/>
            </a:pPr>
            <a:r>
              <a:rPr lang="en-CA" altLang="en-US" sz="2800"/>
              <a:t>A cDNA</a:t>
            </a:r>
          </a:p>
          <a:p>
            <a:pPr marL="514350" indent="-514350">
              <a:buFontTx/>
              <a:buAutoNum type="alphaUcPeriod"/>
            </a:pPr>
            <a:r>
              <a:rPr lang="en-CA" altLang="en-US" sz="2800"/>
              <a:t>A promoter sequence upstream of cDNA</a:t>
            </a:r>
          </a:p>
          <a:p>
            <a:pPr marL="514350" indent="-514350">
              <a:buFontTx/>
              <a:buAutoNum type="alphaUcPeriod"/>
            </a:pPr>
            <a:r>
              <a:rPr lang="en-CA" altLang="en-US" sz="2800"/>
              <a:t>Ori</a:t>
            </a:r>
          </a:p>
          <a:p>
            <a:pPr marL="514350" indent="-514350">
              <a:buFontTx/>
              <a:buAutoNum type="alphaUcPeriod"/>
            </a:pPr>
            <a:r>
              <a:rPr lang="en-CA" altLang="en-US" sz="2800"/>
              <a:t>Marker gene </a:t>
            </a:r>
          </a:p>
          <a:p>
            <a:pPr marL="514350" indent="-514350">
              <a:buFontTx/>
              <a:buAutoNum type="alphaUcPeriod"/>
            </a:pPr>
            <a:r>
              <a:rPr lang="en-CA" altLang="en-US" sz="2800"/>
              <a:t>All of the above</a:t>
            </a:r>
          </a:p>
        </p:txBody>
      </p:sp>
      <p:sp>
        <p:nvSpPr>
          <p:cNvPr id="24580" name="TextBox 3" hidden="1">
            <a:extLst>
              <a:ext uri="{FF2B5EF4-FFF2-40B4-BE49-F238E27FC236}">
                <a16:creationId xmlns:a16="http://schemas.microsoft.com/office/drawing/2014/main" id="{3E871170-03A1-C30D-AF7B-B2432FDEF892}"/>
              </a:ext>
            </a:extLst>
          </p:cNvPr>
          <p:cNvSpPr txBox="1">
            <a:spLocks noChangeArrowheads="1"/>
          </p:cNvSpPr>
          <p:nvPr>
            <p:custDataLst>
              <p:tags r:id="rId4"/>
            </p:custDataLst>
          </p:nvPr>
        </p:nvSpPr>
        <p:spPr bwMode="auto">
          <a:xfrm>
            <a:off x="457200" y="4318000"/>
            <a:ext cx="1458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2060"/>
                </a:solidFill>
                <a:latin typeface="Calibri" panose="020F0502020204030204" pitchFamily="34" charset="0"/>
              </a:defRPr>
            </a:lvl1pPr>
            <a:lvl2pPr marL="742950" indent="-285750">
              <a:spcBef>
                <a:spcPct val="20000"/>
              </a:spcBef>
              <a:buChar char="–"/>
              <a:defRPr sz="2800">
                <a:solidFill>
                  <a:srgbClr val="002060"/>
                </a:solidFill>
                <a:latin typeface="Calibri" panose="020F0502020204030204" pitchFamily="34" charset="0"/>
              </a:defRPr>
            </a:lvl2pPr>
            <a:lvl3pPr marL="1143000" indent="-228600">
              <a:spcBef>
                <a:spcPct val="20000"/>
              </a:spcBef>
              <a:buChar char="•"/>
              <a:defRPr sz="2400">
                <a:solidFill>
                  <a:srgbClr val="002060"/>
                </a:solidFill>
                <a:latin typeface="Calibri" panose="020F0502020204030204" pitchFamily="34" charset="0"/>
              </a:defRPr>
            </a:lvl3pPr>
            <a:lvl4pPr marL="1600200" indent="-228600">
              <a:spcBef>
                <a:spcPct val="20000"/>
              </a:spcBef>
              <a:buChar char="–"/>
              <a:defRPr sz="2000">
                <a:solidFill>
                  <a:srgbClr val="002060"/>
                </a:solidFill>
                <a:latin typeface="Calibri" panose="020F0502020204030204" pitchFamily="34" charset="0"/>
              </a:defRPr>
            </a:lvl4pPr>
            <a:lvl5pPr marL="2057400" indent="-228600">
              <a:spcBef>
                <a:spcPct val="20000"/>
              </a:spcBef>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defRPr>
            </a:lvl9pPr>
          </a:lstStyle>
          <a:p>
            <a:pPr eaLnBrk="1" hangingPunct="1">
              <a:spcBef>
                <a:spcPct val="0"/>
              </a:spcBef>
              <a:buFontTx/>
              <a:buNone/>
            </a:pPr>
            <a:r>
              <a:rPr lang="en-CA" altLang="en-US" sz="2400">
                <a:solidFill>
                  <a:schemeClr val="tx1"/>
                </a:solidFill>
                <a:latin typeface="Times New Roman" panose="02020603050405020304" pitchFamily="18" charset="0"/>
              </a:rPr>
              <a:t>[Default]</a:t>
            </a:r>
          </a:p>
          <a:p>
            <a:pPr eaLnBrk="1" hangingPunct="1">
              <a:spcBef>
                <a:spcPct val="0"/>
              </a:spcBef>
              <a:buFontTx/>
              <a:buNone/>
            </a:pPr>
            <a:r>
              <a:rPr lang="en-CA" altLang="en-US" sz="2400">
                <a:solidFill>
                  <a:schemeClr val="tx1"/>
                </a:solidFill>
                <a:latin typeface="Times New Roman" panose="02020603050405020304" pitchFamily="18" charset="0"/>
              </a:rPr>
              <a:t>[MC Any]</a:t>
            </a:r>
          </a:p>
          <a:p>
            <a:pPr eaLnBrk="1" hangingPunct="1">
              <a:spcBef>
                <a:spcPct val="0"/>
              </a:spcBef>
              <a:buFontTx/>
              <a:buNone/>
            </a:pPr>
            <a:r>
              <a:rPr lang="en-CA" altLang="en-US" sz="2400">
                <a:solidFill>
                  <a:schemeClr val="tx1"/>
                </a:solidFill>
                <a:latin typeface="Times New Roman" panose="02020603050405020304" pitchFamily="18" charset="0"/>
              </a:rPr>
              <a:t>[MC All]</a:t>
            </a:r>
          </a:p>
        </p:txBody>
      </p:sp>
      <p:pic>
        <p:nvPicPr>
          <p:cNvPr id="24581" name="Picture 2">
            <a:extLst>
              <a:ext uri="{FF2B5EF4-FFF2-40B4-BE49-F238E27FC236}">
                <a16:creationId xmlns:a16="http://schemas.microsoft.com/office/drawing/2014/main" id="{042AB9AE-B503-7A30-D7D9-6C548FB6AC30}"/>
              </a:ext>
            </a:extLst>
          </p:cNvPr>
          <p:cNvPicPr>
            <a:picLocks/>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355600" y="20320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B5877F41-C9E7-6CD3-128F-E03F01598515}"/>
              </a:ext>
            </a:extLst>
          </p:cNvPr>
          <p:cNvPicPr>
            <a:picLocks/>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355600" y="24511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a:extLst>
              <a:ext uri="{FF2B5EF4-FFF2-40B4-BE49-F238E27FC236}">
                <a16:creationId xmlns:a16="http://schemas.microsoft.com/office/drawing/2014/main" id="{89CAAE3E-5461-75A6-90A5-B031D4887141}"/>
              </a:ext>
            </a:extLst>
          </p:cNvPr>
          <p:cNvPicPr>
            <a:picLocks/>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355600" y="29718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5">
            <a:extLst>
              <a:ext uri="{FF2B5EF4-FFF2-40B4-BE49-F238E27FC236}">
                <a16:creationId xmlns:a16="http://schemas.microsoft.com/office/drawing/2014/main" id="{B5A7FCF8-1CAD-EEE7-440F-99E5A3BD92D4}"/>
              </a:ext>
            </a:extLst>
          </p:cNvPr>
          <p:cNvPicPr>
            <a:picLocks/>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355600" y="34798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6">
            <a:extLst>
              <a:ext uri="{FF2B5EF4-FFF2-40B4-BE49-F238E27FC236}">
                <a16:creationId xmlns:a16="http://schemas.microsoft.com/office/drawing/2014/main" id="{24934486-05CE-6E4A-ABAB-562851D673A3}"/>
              </a:ext>
            </a:extLst>
          </p:cNvPr>
          <p:cNvPicPr>
            <a:picLocks/>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355600" y="39878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1649-02D5-64B4-DCD3-CEA24B7C33F5}"/>
              </a:ext>
            </a:extLst>
          </p:cNvPr>
          <p:cNvSpPr>
            <a:spLocks noGrp="1"/>
          </p:cNvSpPr>
          <p:nvPr>
            <p:ph type="title"/>
          </p:nvPr>
        </p:nvSpPr>
        <p:spPr/>
        <p:txBody>
          <a:bodyPr/>
          <a:lstStyle/>
          <a:p>
            <a:pPr>
              <a:defRPr/>
            </a:pPr>
            <a:r>
              <a:rPr lang="en-CA" dirty="0"/>
              <a:t>Question 6</a:t>
            </a:r>
          </a:p>
        </p:txBody>
      </p:sp>
      <p:sp>
        <p:nvSpPr>
          <p:cNvPr id="3" name="Content Placeholder 2">
            <a:extLst>
              <a:ext uri="{FF2B5EF4-FFF2-40B4-BE49-F238E27FC236}">
                <a16:creationId xmlns:a16="http://schemas.microsoft.com/office/drawing/2014/main" id="{1F45E773-3A55-AAD6-12F4-776DC0607E18}"/>
              </a:ext>
            </a:extLst>
          </p:cNvPr>
          <p:cNvSpPr>
            <a:spLocks noGrp="1"/>
          </p:cNvSpPr>
          <p:nvPr>
            <p:ph idx="1"/>
          </p:nvPr>
        </p:nvSpPr>
        <p:spPr>
          <a:xfrm>
            <a:off x="685800" y="1981200"/>
            <a:ext cx="8062913" cy="4114800"/>
          </a:xfrm>
        </p:spPr>
        <p:txBody>
          <a:bodyPr/>
          <a:lstStyle/>
          <a:p>
            <a:pPr marL="0" indent="0">
              <a:buFontTx/>
              <a:buNone/>
              <a:defRPr/>
            </a:pPr>
            <a:r>
              <a:rPr lang="en-CA" sz="2800" b="1" dirty="0">
                <a:effectLst>
                  <a:outerShdw blurRad="38100" dist="38100" dir="2700000" algn="tl">
                    <a:srgbClr val="000000">
                      <a:alpha val="43137"/>
                    </a:srgbClr>
                  </a:outerShdw>
                </a:effectLst>
              </a:rPr>
              <a:t>The initial steps in producing insulin biofactories involve bacterial transformation, in which bacterial (eg, </a:t>
            </a:r>
            <a:r>
              <a:rPr lang="en-CA" sz="2800" b="1" i="1" dirty="0">
                <a:effectLst>
                  <a:outerShdw blurRad="38100" dist="38100" dir="2700000" algn="tl">
                    <a:srgbClr val="000000">
                      <a:alpha val="43137"/>
                    </a:srgbClr>
                  </a:outerShdw>
                </a:effectLst>
              </a:rPr>
              <a:t>E. coli</a:t>
            </a:r>
            <a:r>
              <a:rPr lang="en-CA" sz="2800" b="1" dirty="0">
                <a:effectLst>
                  <a:outerShdw blurRad="38100" dist="38100" dir="2700000" algn="tl">
                    <a:srgbClr val="000000">
                      <a:alpha val="43137"/>
                    </a:srgbClr>
                  </a:outerShdw>
                </a:effectLst>
              </a:rPr>
              <a:t>)</a:t>
            </a:r>
            <a:r>
              <a:rPr lang="en-CA" sz="2800" b="1" i="1" dirty="0">
                <a:effectLst>
                  <a:outerShdw blurRad="38100" dist="38100" dir="2700000" algn="tl">
                    <a:srgbClr val="000000">
                      <a:alpha val="43137"/>
                    </a:srgbClr>
                  </a:outerShdw>
                </a:effectLst>
              </a:rPr>
              <a:t> </a:t>
            </a:r>
            <a:r>
              <a:rPr lang="en-CA" sz="2800" b="1" dirty="0">
                <a:effectLst>
                  <a:outerShdw blurRad="38100" dist="38100" dir="2700000" algn="tl">
                    <a:srgbClr val="000000">
                      <a:alpha val="43137"/>
                    </a:srgbClr>
                  </a:outerShdw>
                </a:effectLst>
              </a:rPr>
              <a:t>cells are subjected to a treatment that would facilitate the uptake of plasmids by these cells and their incorporation into their cytoplasm. In this process, not all bacterial cells pick up the recombinant plasmids. What method would you use to isolate cells that picked up plasmids? (3 min)</a:t>
            </a:r>
          </a:p>
          <a:p>
            <a:pPr>
              <a:defRPr/>
            </a:pPr>
            <a:endParaRPr lang="en-CA" sz="28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mikeblaber.org/oldwine/BCH4053l/Lecture07/lecture07_files/image004.jpg">
            <a:extLst>
              <a:ext uri="{FF2B5EF4-FFF2-40B4-BE49-F238E27FC236}">
                <a16:creationId xmlns:a16="http://schemas.microsoft.com/office/drawing/2014/main" id="{5B26C5D0-E9C4-5180-2C40-75140ED9A5C1}"/>
              </a:ext>
            </a:extLst>
          </p:cNvPr>
          <p:cNvPicPr>
            <a:picLocks noChangeAspect="1" noChangeArrowheads="1"/>
          </p:cNvPicPr>
          <p:nvPr/>
        </p:nvPicPr>
        <p:blipFill>
          <a:blip r:embed="rId2"/>
          <a:srcRect/>
          <a:stretch>
            <a:fillRect/>
          </a:stretch>
        </p:blipFill>
        <p:spPr bwMode="auto">
          <a:xfrm>
            <a:off x="684213" y="1154113"/>
            <a:ext cx="4267200"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3252" name="Picture 4" descr="http://scienceblogs.de/lindaunobel/wp-content/blogs.dir/32/files/2012/07/i-aa5c3b71018d2c51ef58ce7086232a82-image-gfp-mouse-crop-copy.jpg">
            <a:extLst>
              <a:ext uri="{FF2B5EF4-FFF2-40B4-BE49-F238E27FC236}">
                <a16:creationId xmlns:a16="http://schemas.microsoft.com/office/drawing/2014/main" id="{A1672983-1EA9-551F-D9E1-0196904F425A}"/>
              </a:ext>
            </a:extLst>
          </p:cNvPr>
          <p:cNvPicPr>
            <a:picLocks noChangeAspect="1" noChangeArrowheads="1"/>
          </p:cNvPicPr>
          <p:nvPr/>
        </p:nvPicPr>
        <p:blipFill>
          <a:blip r:embed="rId3"/>
          <a:srcRect/>
          <a:stretch>
            <a:fillRect/>
          </a:stretch>
        </p:blipFill>
        <p:spPr bwMode="auto">
          <a:xfrm>
            <a:off x="6156325" y="836613"/>
            <a:ext cx="2073275" cy="2190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3254" name="Picture 6" descr="http://d.polskatimes.pl/k/r/14/ea/0a/4e75b6b6138a8_k2.jpg?1353383076">
            <a:extLst>
              <a:ext uri="{FF2B5EF4-FFF2-40B4-BE49-F238E27FC236}">
                <a16:creationId xmlns:a16="http://schemas.microsoft.com/office/drawing/2014/main" id="{54600885-23FF-3038-A676-F65995DE91FD}"/>
              </a:ext>
            </a:extLst>
          </p:cNvPr>
          <p:cNvPicPr>
            <a:picLocks noChangeAspect="1" noChangeArrowheads="1"/>
          </p:cNvPicPr>
          <p:nvPr/>
        </p:nvPicPr>
        <p:blipFill>
          <a:blip r:embed="rId4"/>
          <a:srcRect/>
          <a:stretch>
            <a:fillRect/>
          </a:stretch>
        </p:blipFill>
        <p:spPr bwMode="auto">
          <a:xfrm>
            <a:off x="6821488" y="3627438"/>
            <a:ext cx="1354137" cy="2160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267C39D-0D8B-03B4-E7BD-506010A631A5}"/>
              </a:ext>
            </a:extLst>
          </p:cNvPr>
          <p:cNvSpPr/>
          <p:nvPr/>
        </p:nvSpPr>
        <p:spPr>
          <a:xfrm>
            <a:off x="674688" y="4186238"/>
            <a:ext cx="4572000" cy="1201737"/>
          </a:xfrm>
          <a:prstGeom prst="rect">
            <a:avLst/>
          </a:prstGeom>
        </p:spPr>
        <p:txBody>
          <a:bodyPr>
            <a:spAutoFit/>
          </a:bodyPr>
          <a:lstStyle/>
          <a:p>
            <a:pPr eaLnBrk="1" hangingPunct="1">
              <a:defRPr/>
            </a:pPr>
            <a:r>
              <a:rPr lang="en-US" altLang="en-US" dirty="0">
                <a:solidFill>
                  <a:srgbClr val="002060"/>
                </a:solidFill>
                <a:latin typeface="+mn-lt"/>
              </a:rPr>
              <a:t>Marker (reporter) genes</a:t>
            </a:r>
          </a:p>
          <a:p>
            <a:pPr marL="342900" indent="-342900" eaLnBrk="1" hangingPunct="1">
              <a:buFontTx/>
              <a:buChar char="-"/>
              <a:defRPr/>
            </a:pPr>
            <a:r>
              <a:rPr lang="en-US" altLang="en-US" dirty="0">
                <a:solidFill>
                  <a:srgbClr val="002060"/>
                </a:solidFill>
                <a:latin typeface="+mn-lt"/>
              </a:rPr>
              <a:t>Selectable (</a:t>
            </a:r>
            <a:r>
              <a:rPr lang="el-GR" altLang="en-US" dirty="0">
                <a:solidFill>
                  <a:srgbClr val="002060"/>
                </a:solidFill>
                <a:latin typeface="+mn-lt"/>
              </a:rPr>
              <a:t>β</a:t>
            </a:r>
            <a:r>
              <a:rPr lang="en-CA" altLang="en-US" dirty="0">
                <a:solidFill>
                  <a:srgbClr val="002060"/>
                </a:solidFill>
                <a:latin typeface="+mn-lt"/>
              </a:rPr>
              <a:t>-lactamase)</a:t>
            </a:r>
          </a:p>
          <a:p>
            <a:pPr marL="342900" indent="-342900" eaLnBrk="1" hangingPunct="1">
              <a:buFontTx/>
              <a:buChar char="-"/>
              <a:defRPr/>
            </a:pPr>
            <a:r>
              <a:rPr lang="en-CA" altLang="en-US" dirty="0" err="1">
                <a:solidFill>
                  <a:srgbClr val="002060"/>
                </a:solidFill>
                <a:latin typeface="+mn-lt"/>
              </a:rPr>
              <a:t>Screenable</a:t>
            </a:r>
            <a:r>
              <a:rPr lang="en-CA" altLang="en-US" dirty="0">
                <a:solidFill>
                  <a:srgbClr val="002060"/>
                </a:solidFill>
                <a:latin typeface="+mn-lt"/>
              </a:rPr>
              <a:t> (GFP)</a:t>
            </a:r>
            <a:endParaRPr lang="en-US" altLang="en-US" dirty="0">
              <a:solidFill>
                <a:srgbClr val="002060"/>
              </a:solidFill>
              <a:latin typeface="+mn-lt"/>
            </a:endParaRPr>
          </a:p>
        </p:txBody>
      </p:sp>
    </p:spTree>
    <p:extLst>
      <p:ext uri="{BB962C8B-B14F-4D97-AF65-F5344CB8AC3E}">
        <p14:creationId xmlns:p14="http://schemas.microsoft.com/office/powerpoint/2010/main" val="29326691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9B10816B-4270-BD7A-166E-54AC98EE0858}"/>
              </a:ext>
            </a:extLst>
          </p:cNvPr>
          <p:cNvSpPr>
            <a:spLocks noGrp="1"/>
          </p:cNvSpPr>
          <p:nvPr>
            <p:ph type="title"/>
            <p:custDataLst>
              <p:tags r:id="rId3"/>
            </p:custDataLst>
          </p:nvPr>
        </p:nvSpPr>
        <p:spPr>
          <a:xfrm>
            <a:off x="279400" y="701675"/>
            <a:ext cx="8578850" cy="1143000"/>
          </a:xfrm>
        </p:spPr>
        <p:txBody>
          <a:bodyPr/>
          <a:lstStyle/>
          <a:p>
            <a:pPr algn="l">
              <a:defRPr/>
            </a:pPr>
            <a:r>
              <a:rPr lang="en-CA" sz="2400" dirty="0"/>
              <a:t>Question 7: To help the intern understand the previous step, you give her the following problem to answer.</a:t>
            </a:r>
            <a:br>
              <a:rPr lang="en-CA" sz="2400" dirty="0"/>
            </a:br>
            <a:r>
              <a:rPr lang="en-US" sz="2400" dirty="0"/>
              <a:t>The figure below shows a piece of foreign DNA being inserted into a plasmid. </a:t>
            </a:r>
            <a:r>
              <a:rPr lang="en-US" sz="2400" i="1" dirty="0" err="1"/>
              <a:t>amp</a:t>
            </a:r>
            <a:r>
              <a:rPr lang="en-US" sz="2400" i="1" baseline="30000" dirty="0" err="1"/>
              <a:t>r</a:t>
            </a:r>
            <a:r>
              <a:rPr lang="en-US" sz="2400" dirty="0"/>
              <a:t> and</a:t>
            </a:r>
            <a:r>
              <a:rPr lang="en-US" sz="2400" i="1" dirty="0"/>
              <a:t> </a:t>
            </a:r>
            <a:r>
              <a:rPr lang="en-US" sz="2400" i="1" dirty="0" err="1"/>
              <a:t>tet</a:t>
            </a:r>
            <a:r>
              <a:rPr lang="en-US" sz="2400" i="1" baseline="30000" dirty="0" err="1"/>
              <a:t>r</a:t>
            </a:r>
            <a:r>
              <a:rPr lang="en-US" sz="2400" dirty="0"/>
              <a:t> are genes that code for resistance to the antibiotics ampicillin and </a:t>
            </a:r>
            <a:r>
              <a:rPr lang="en-US" sz="2400" dirty="0" err="1"/>
              <a:t>tetratcycline</a:t>
            </a:r>
            <a:r>
              <a:rPr lang="en-US" sz="2400" dirty="0"/>
              <a:t>. If </a:t>
            </a:r>
            <a:r>
              <a:rPr lang="en-US" sz="2400" i="1" dirty="0"/>
              <a:t>E. coli</a:t>
            </a:r>
            <a:r>
              <a:rPr lang="en-US" sz="2400" dirty="0"/>
              <a:t> is allowed to take up this vector and then plated on a medium that includes only tetracycline, which of the following will die?</a:t>
            </a:r>
          </a:p>
        </p:txBody>
      </p:sp>
      <p:sp>
        <p:nvSpPr>
          <p:cNvPr id="28675" name="Text Placeholder 2">
            <a:extLst>
              <a:ext uri="{FF2B5EF4-FFF2-40B4-BE49-F238E27FC236}">
                <a16:creationId xmlns:a16="http://schemas.microsoft.com/office/drawing/2014/main" id="{DFBDB298-40E1-B811-4673-F6233398AE0E}"/>
              </a:ext>
            </a:extLst>
          </p:cNvPr>
          <p:cNvSpPr>
            <a:spLocks noGrp="1"/>
          </p:cNvSpPr>
          <p:nvPr>
            <p:ph type="body" idx="1"/>
            <p:custDataLst>
              <p:tags r:id="rId4"/>
            </p:custDataLst>
          </p:nvPr>
        </p:nvSpPr>
        <p:spPr>
          <a:xfrm>
            <a:off x="609600" y="2565400"/>
            <a:ext cx="6045200" cy="3022600"/>
          </a:xfrm>
        </p:spPr>
        <p:txBody>
          <a:bodyPr/>
          <a:lstStyle/>
          <a:p>
            <a:pPr marL="514350" indent="-514350">
              <a:buFontTx/>
              <a:buAutoNum type="alphaUcPeriod"/>
            </a:pPr>
            <a:r>
              <a:rPr lang="en-US" altLang="en-US" sz="2300" i="1"/>
              <a:t>E. coli</a:t>
            </a:r>
            <a:r>
              <a:rPr lang="en-US" altLang="en-US" sz="2300"/>
              <a:t> that have taken up the foreign DNA alone (not in the plasmid) and intact plasmid (no foreign DNA inserted).</a:t>
            </a:r>
          </a:p>
          <a:p>
            <a:pPr marL="514350" indent="-514350">
              <a:buFontTx/>
              <a:buAutoNum type="alphaUcPeriod"/>
            </a:pPr>
            <a:r>
              <a:rPr lang="en-US" altLang="en-US" sz="2300" i="1"/>
              <a:t>E. coli</a:t>
            </a:r>
            <a:r>
              <a:rPr lang="en-US" altLang="en-US" sz="2300"/>
              <a:t> that have taken up the plasmid with the foreign DNA inserted in the plasmid as shown in the figure.</a:t>
            </a:r>
          </a:p>
          <a:p>
            <a:pPr marL="514350" indent="-514350">
              <a:buFontTx/>
              <a:buAutoNum type="alphaUcPeriod"/>
            </a:pPr>
            <a:r>
              <a:rPr lang="en-US" altLang="en-US" sz="2300" i="1"/>
              <a:t>E. coli</a:t>
            </a:r>
            <a:r>
              <a:rPr lang="en-US" altLang="en-US" sz="2300"/>
              <a:t> that have not taken up anything</a:t>
            </a:r>
          </a:p>
          <a:p>
            <a:pPr marL="514350" indent="-514350">
              <a:buFontTx/>
              <a:buAutoNum type="alphaUcPeriod"/>
            </a:pPr>
            <a:r>
              <a:rPr lang="en-US" altLang="en-US" sz="2300"/>
              <a:t>Both A and B</a:t>
            </a:r>
          </a:p>
          <a:p>
            <a:pPr marL="514350" indent="-514350">
              <a:buFontTx/>
              <a:buAutoNum type="alphaUcPeriod"/>
            </a:pPr>
            <a:r>
              <a:rPr lang="en-US" altLang="en-US" sz="2300"/>
              <a:t>Both B and C</a:t>
            </a:r>
            <a:endParaRPr lang="en-CA" altLang="en-US" sz="2300"/>
          </a:p>
        </p:txBody>
      </p:sp>
      <p:graphicFrame>
        <p:nvGraphicFramePr>
          <p:cNvPr id="28676" name="Object 2">
            <a:extLst>
              <a:ext uri="{FF2B5EF4-FFF2-40B4-BE49-F238E27FC236}">
                <a16:creationId xmlns:a16="http://schemas.microsoft.com/office/drawing/2014/main" id="{D54A6F8A-D6B0-566C-3FE6-030EFE4C8779}"/>
              </a:ext>
            </a:extLst>
          </p:cNvPr>
          <p:cNvGraphicFramePr>
            <a:graphicFrameLocks noChangeAspect="1"/>
          </p:cNvGraphicFramePr>
          <p:nvPr>
            <p:extLst>
              <p:ext uri="{D42A27DB-BD31-4B8C-83A1-F6EECF244321}">
                <p14:modId xmlns:p14="http://schemas.microsoft.com/office/powerpoint/2010/main" val="497398315"/>
              </p:ext>
            </p:extLst>
          </p:nvPr>
        </p:nvGraphicFramePr>
        <p:xfrm>
          <a:off x="6654800" y="2537027"/>
          <a:ext cx="2179637" cy="3862387"/>
        </p:xfrm>
        <a:graphic>
          <a:graphicData uri="http://schemas.openxmlformats.org/presentationml/2006/ole">
            <mc:AlternateContent xmlns:mc="http://schemas.openxmlformats.org/markup-compatibility/2006">
              <mc:Choice xmlns:v="urn:schemas-microsoft-com:vml" Requires="v">
                <p:oleObj spid="_x0000_s1026" name="Document" r:id="rId13" imgW="1017695" imgH="1968841" progId="Word.Document.8">
                  <p:embed/>
                </p:oleObj>
              </mc:Choice>
              <mc:Fallback>
                <p:oleObj name="Document" r:id="rId13" imgW="1017695" imgH="1968841" progId="Word.Document.8">
                  <p:embed/>
                  <p:pic>
                    <p:nvPicPr>
                      <p:cNvPr id="28676" name="Object 2">
                        <a:extLst>
                          <a:ext uri="{FF2B5EF4-FFF2-40B4-BE49-F238E27FC236}">
                            <a16:creationId xmlns:a16="http://schemas.microsoft.com/office/drawing/2014/main" id="{D54A6F8A-D6B0-566C-3FE6-030EFE4C877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4800" y="2537027"/>
                        <a:ext cx="2179637"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SMARTInkShape-12">
            <a:extLst>
              <a:ext uri="{FF2B5EF4-FFF2-40B4-BE49-F238E27FC236}">
                <a16:creationId xmlns:a16="http://schemas.microsoft.com/office/drawing/2014/main" id="{D4AD12ED-5D65-91F5-12E1-931458F9A0B0}"/>
              </a:ext>
            </a:extLst>
          </p:cNvPr>
          <p:cNvSpPr/>
          <p:nvPr>
            <p:custDataLst>
              <p:tags r:id="rId5"/>
            </p:custDataLst>
          </p:nvPr>
        </p:nvSpPr>
        <p:spPr>
          <a:xfrm>
            <a:off x="1208088" y="5208588"/>
            <a:ext cx="809625" cy="9525"/>
          </a:xfrm>
          <a:custGeom>
            <a:avLst/>
            <a:gdLst/>
            <a:ahLst/>
            <a:cxnLst/>
            <a:rect l="0" t="0" r="0" b="0"/>
            <a:pathLst>
              <a:path w="809625" h="9526">
                <a:moveTo>
                  <a:pt x="0" y="9525"/>
                </a:moveTo>
                <a:lnTo>
                  <a:pt x="0" y="9525"/>
                </a:lnTo>
                <a:lnTo>
                  <a:pt x="29475" y="8851"/>
                </a:lnTo>
                <a:lnTo>
                  <a:pt x="56767" y="4738"/>
                </a:lnTo>
                <a:lnTo>
                  <a:pt x="88157" y="3851"/>
                </a:lnTo>
                <a:lnTo>
                  <a:pt x="113179" y="3644"/>
                </a:lnTo>
                <a:lnTo>
                  <a:pt x="141227" y="3552"/>
                </a:lnTo>
                <a:lnTo>
                  <a:pt x="170621" y="3512"/>
                </a:lnTo>
                <a:lnTo>
                  <a:pt x="202789" y="2821"/>
                </a:lnTo>
                <a:lnTo>
                  <a:pt x="221523" y="1697"/>
                </a:lnTo>
                <a:lnTo>
                  <a:pt x="241268" y="276"/>
                </a:lnTo>
                <a:lnTo>
                  <a:pt x="261686" y="0"/>
                </a:lnTo>
                <a:lnTo>
                  <a:pt x="282553" y="488"/>
                </a:lnTo>
                <a:lnTo>
                  <a:pt x="303718" y="1484"/>
                </a:lnTo>
                <a:lnTo>
                  <a:pt x="326534" y="2149"/>
                </a:lnTo>
                <a:lnTo>
                  <a:pt x="350451" y="2593"/>
                </a:lnTo>
                <a:lnTo>
                  <a:pt x="375101" y="2888"/>
                </a:lnTo>
                <a:lnTo>
                  <a:pt x="400239" y="3085"/>
                </a:lnTo>
                <a:lnTo>
                  <a:pt x="425704" y="3216"/>
                </a:lnTo>
                <a:lnTo>
                  <a:pt x="451387" y="3302"/>
                </a:lnTo>
                <a:lnTo>
                  <a:pt x="479390" y="3362"/>
                </a:lnTo>
                <a:lnTo>
                  <a:pt x="508941" y="3401"/>
                </a:lnTo>
                <a:lnTo>
                  <a:pt x="539524" y="3426"/>
                </a:lnTo>
                <a:lnTo>
                  <a:pt x="571519" y="4116"/>
                </a:lnTo>
                <a:lnTo>
                  <a:pt x="604458" y="5246"/>
                </a:lnTo>
                <a:lnTo>
                  <a:pt x="638024" y="6671"/>
                </a:lnTo>
                <a:lnTo>
                  <a:pt x="660401" y="7623"/>
                </a:lnTo>
                <a:lnTo>
                  <a:pt x="685266" y="8679"/>
                </a:lnTo>
                <a:lnTo>
                  <a:pt x="703504" y="8960"/>
                </a:lnTo>
                <a:lnTo>
                  <a:pt x="727270" y="9148"/>
                </a:lnTo>
                <a:lnTo>
                  <a:pt x="754722" y="9273"/>
                </a:lnTo>
                <a:lnTo>
                  <a:pt x="809624"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pic>
        <p:nvPicPr>
          <p:cNvPr id="28682" name="Picture 16">
            <a:extLst>
              <a:ext uri="{FF2B5EF4-FFF2-40B4-BE49-F238E27FC236}">
                <a16:creationId xmlns:a16="http://schemas.microsoft.com/office/drawing/2014/main" id="{306BECE8-F64E-D72B-5504-B17E817336E0}"/>
              </a:ext>
            </a:extLst>
          </p:cNvPr>
          <p:cNvPicPr>
            <a:picLocks/>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279400" y="26162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7">
            <a:extLst>
              <a:ext uri="{FF2B5EF4-FFF2-40B4-BE49-F238E27FC236}">
                <a16:creationId xmlns:a16="http://schemas.microsoft.com/office/drawing/2014/main" id="{F4743F3C-9114-258E-B94F-590645CB8469}"/>
              </a:ext>
            </a:extLst>
          </p:cNvPr>
          <p:cNvPicPr>
            <a:picLocks/>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279400" y="36576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8">
            <a:extLst>
              <a:ext uri="{FF2B5EF4-FFF2-40B4-BE49-F238E27FC236}">
                <a16:creationId xmlns:a16="http://schemas.microsoft.com/office/drawing/2014/main" id="{2DE2DBDF-00C2-C5B0-B4E5-639D933FCF93}"/>
              </a:ext>
            </a:extLst>
          </p:cNvPr>
          <p:cNvPicPr>
            <a:picLocks/>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279400" y="47879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9">
            <a:extLst>
              <a:ext uri="{FF2B5EF4-FFF2-40B4-BE49-F238E27FC236}">
                <a16:creationId xmlns:a16="http://schemas.microsoft.com/office/drawing/2014/main" id="{22B7ACD5-C633-018E-0E4A-C9476FFE8D1E}"/>
              </a:ext>
            </a:extLst>
          </p:cNvPr>
          <p:cNvPicPr>
            <a:picLocks/>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279400" y="52070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20">
            <a:extLst>
              <a:ext uri="{FF2B5EF4-FFF2-40B4-BE49-F238E27FC236}">
                <a16:creationId xmlns:a16="http://schemas.microsoft.com/office/drawing/2014/main" id="{0AE0CDA3-4645-4BE8-E604-307D8958F0B1}"/>
              </a:ext>
            </a:extLst>
          </p:cNvPr>
          <p:cNvPicPr>
            <a:picLocks/>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a:off x="279400" y="56261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3B3D3D7-252C-7C47-6B38-C2ECCA13F23F}"/>
              </a:ext>
            </a:extLst>
          </p:cNvPr>
          <p:cNvSpPr>
            <a:spLocks noGrp="1"/>
          </p:cNvSpPr>
          <p:nvPr>
            <p:ph type="title"/>
            <p:custDataLst>
              <p:tags r:id="rId2"/>
            </p:custDataLst>
          </p:nvPr>
        </p:nvSpPr>
        <p:spPr>
          <a:xfrm>
            <a:off x="484188" y="828675"/>
            <a:ext cx="8264525" cy="1143000"/>
          </a:xfrm>
        </p:spPr>
        <p:txBody>
          <a:bodyPr/>
          <a:lstStyle/>
          <a:p>
            <a:pPr algn="l">
              <a:defRPr/>
            </a:pPr>
            <a:r>
              <a:rPr lang="en-US" sz="2800" dirty="0"/>
              <a:t>Part II of Question 7: Because bacteria replicate so easily, you can test some of your </a:t>
            </a:r>
            <a:r>
              <a:rPr lang="en-US" sz="2800" i="1" dirty="0"/>
              <a:t>E. coli</a:t>
            </a:r>
            <a:r>
              <a:rPr lang="en-US" sz="2800" dirty="0"/>
              <a:t> in the experiment just described and still have plenty of identical </a:t>
            </a:r>
            <a:r>
              <a:rPr lang="en-US" sz="2800" i="1" dirty="0" err="1"/>
              <a:t>E.coli</a:t>
            </a:r>
            <a:r>
              <a:rPr lang="en-US" sz="2800" dirty="0"/>
              <a:t> left over to test again. How will you isolate </a:t>
            </a:r>
            <a:r>
              <a:rPr lang="en-US" sz="2800" i="1" dirty="0"/>
              <a:t>E. coli</a:t>
            </a:r>
            <a:r>
              <a:rPr lang="en-US" sz="2800" dirty="0"/>
              <a:t> that has taken up a plasmid with the foreign DNA?</a:t>
            </a:r>
          </a:p>
        </p:txBody>
      </p:sp>
      <p:sp>
        <p:nvSpPr>
          <p:cNvPr id="30723" name="Text Placeholder 2">
            <a:extLst>
              <a:ext uri="{FF2B5EF4-FFF2-40B4-BE49-F238E27FC236}">
                <a16:creationId xmlns:a16="http://schemas.microsoft.com/office/drawing/2014/main" id="{2329D449-C9E0-2144-6845-9744507762E2}"/>
              </a:ext>
            </a:extLst>
          </p:cNvPr>
          <p:cNvSpPr>
            <a:spLocks noGrp="1"/>
          </p:cNvSpPr>
          <p:nvPr>
            <p:ph type="body" idx="1"/>
            <p:custDataLst>
              <p:tags r:id="rId3"/>
            </p:custDataLst>
          </p:nvPr>
        </p:nvSpPr>
        <p:spPr>
          <a:xfrm>
            <a:off x="711200" y="2857500"/>
            <a:ext cx="7772400" cy="2095500"/>
          </a:xfrm>
        </p:spPr>
        <p:txBody>
          <a:bodyPr/>
          <a:lstStyle/>
          <a:p>
            <a:pPr marL="514350" indent="-514350">
              <a:buFontTx/>
              <a:buAutoNum type="alphaUcPeriod"/>
            </a:pPr>
            <a:r>
              <a:rPr lang="en-US" altLang="en-US"/>
              <a:t>Incubate the </a:t>
            </a:r>
            <a:r>
              <a:rPr lang="en-US" altLang="en-US" i="1"/>
              <a:t>E. coli</a:t>
            </a:r>
            <a:r>
              <a:rPr lang="en-US" altLang="en-US"/>
              <a:t> with both ampicillin and tetracycline</a:t>
            </a:r>
          </a:p>
          <a:p>
            <a:pPr marL="514350" indent="-514350">
              <a:buFontTx/>
              <a:buAutoNum type="alphaUcPeriod"/>
            </a:pPr>
            <a:r>
              <a:rPr lang="en-US" altLang="en-US"/>
              <a:t>Incubate the </a:t>
            </a:r>
            <a:r>
              <a:rPr lang="en-US" altLang="en-US" i="1"/>
              <a:t>E. coli</a:t>
            </a:r>
            <a:r>
              <a:rPr lang="en-US" altLang="en-US"/>
              <a:t> with just tetracycline</a:t>
            </a:r>
          </a:p>
          <a:p>
            <a:pPr marL="514350" indent="-514350">
              <a:buFontTx/>
              <a:buAutoNum type="alphaUcPeriod"/>
            </a:pPr>
            <a:r>
              <a:rPr lang="en-US" altLang="en-US"/>
              <a:t>Incubate the </a:t>
            </a:r>
            <a:r>
              <a:rPr lang="en-US" altLang="en-US" i="1"/>
              <a:t>E. coli </a:t>
            </a:r>
            <a:r>
              <a:rPr lang="en-US" altLang="en-US"/>
              <a:t>with just ampicillin</a:t>
            </a:r>
          </a:p>
          <a:p>
            <a:pPr marL="514350" indent="-514350">
              <a:buFontTx/>
              <a:buAutoNum type="alphaUcPeriod"/>
            </a:pPr>
            <a:r>
              <a:rPr lang="en-US" altLang="en-US"/>
              <a:t>None of the above</a:t>
            </a:r>
            <a:endParaRPr lang="en-CA" altLang="en-US"/>
          </a:p>
        </p:txBody>
      </p:sp>
      <p:pic>
        <p:nvPicPr>
          <p:cNvPr id="30724" name="Picture 1">
            <a:extLst>
              <a:ext uri="{FF2B5EF4-FFF2-40B4-BE49-F238E27FC236}">
                <a16:creationId xmlns:a16="http://schemas.microsoft.com/office/drawing/2014/main" id="{57DB2EF9-4B3C-C620-0E01-96FA5CC952C7}"/>
              </a:ext>
            </a:extLst>
          </p:cNvPr>
          <p:cNvPicPr>
            <a:picLocks/>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81000" y="29083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a:extLst>
              <a:ext uri="{FF2B5EF4-FFF2-40B4-BE49-F238E27FC236}">
                <a16:creationId xmlns:a16="http://schemas.microsoft.com/office/drawing/2014/main" id="{FF3026D2-5E58-3F86-6A14-61106382876F}"/>
              </a:ext>
            </a:extLst>
          </p:cNvPr>
          <p:cNvPicPr>
            <a:picLocks/>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381000" y="38735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a:extLst>
              <a:ext uri="{FF2B5EF4-FFF2-40B4-BE49-F238E27FC236}">
                <a16:creationId xmlns:a16="http://schemas.microsoft.com/office/drawing/2014/main" id="{2EF78112-779C-7E3F-B73A-FDBB5C80FD9F}"/>
              </a:ext>
            </a:extLst>
          </p:cNvPr>
          <p:cNvPicPr>
            <a:picLocks/>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381000" y="44577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a:extLst>
              <a:ext uri="{FF2B5EF4-FFF2-40B4-BE49-F238E27FC236}">
                <a16:creationId xmlns:a16="http://schemas.microsoft.com/office/drawing/2014/main" id="{43D47A22-A752-1C06-001B-7D387AA2B3CE}"/>
              </a:ext>
            </a:extLst>
          </p:cNvPr>
          <p:cNvPicPr>
            <a:picLocks/>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381000" y="50546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7F0A-6C75-F4E8-B0C0-F39D93277995}"/>
              </a:ext>
            </a:extLst>
          </p:cNvPr>
          <p:cNvSpPr>
            <a:spLocks noGrp="1"/>
          </p:cNvSpPr>
          <p:nvPr>
            <p:ph type="title"/>
          </p:nvPr>
        </p:nvSpPr>
        <p:spPr>
          <a:xfrm>
            <a:off x="685800" y="207963"/>
            <a:ext cx="7772400" cy="1143000"/>
          </a:xfrm>
        </p:spPr>
        <p:txBody>
          <a:bodyPr/>
          <a:lstStyle/>
          <a:p>
            <a:pPr>
              <a:defRPr/>
            </a:pPr>
            <a:r>
              <a:rPr lang="en-CA" dirty="0"/>
              <a:t>Question 8</a:t>
            </a:r>
          </a:p>
        </p:txBody>
      </p:sp>
      <p:sp>
        <p:nvSpPr>
          <p:cNvPr id="34819" name="Content Placeholder 2">
            <a:extLst>
              <a:ext uri="{FF2B5EF4-FFF2-40B4-BE49-F238E27FC236}">
                <a16:creationId xmlns:a16="http://schemas.microsoft.com/office/drawing/2014/main" id="{34B89090-2D5E-E08C-E0C1-F64350841E62}"/>
              </a:ext>
            </a:extLst>
          </p:cNvPr>
          <p:cNvSpPr>
            <a:spLocks noGrp="1"/>
          </p:cNvSpPr>
          <p:nvPr>
            <p:ph idx="1"/>
          </p:nvPr>
        </p:nvSpPr>
        <p:spPr>
          <a:xfrm>
            <a:off x="685800" y="1689100"/>
            <a:ext cx="7772400" cy="4114800"/>
          </a:xfrm>
        </p:spPr>
        <p:txBody>
          <a:bodyPr/>
          <a:lstStyle/>
          <a:p>
            <a:pPr marL="0" indent="0">
              <a:buFontTx/>
              <a:buNone/>
            </a:pPr>
            <a:r>
              <a:rPr lang="en-CA" altLang="en-US" sz="2000"/>
              <a:t>To identify the bacterial colonies </a:t>
            </a:r>
            <a:r>
              <a:rPr lang="en-US" altLang="en-US" sz="2000"/>
              <a:t>containing a plasmid with the insulin gene, a DNA probe was constructed based on the insulin amino acid sequence. To help the intern understand this step, you give her the following problem to solve.</a:t>
            </a:r>
            <a:endParaRPr lang="en-CA" altLang="en-US" sz="2000"/>
          </a:p>
          <a:p>
            <a:pPr marL="0" indent="0">
              <a:buFontTx/>
              <a:buNone/>
            </a:pPr>
            <a:r>
              <a:rPr lang="en-CA" altLang="en-US" sz="2400"/>
              <a:t>“Assume that the following polypeptide chain is produced by a gene in an organism:</a:t>
            </a:r>
          </a:p>
          <a:p>
            <a:pPr marL="0" indent="0" algn="ctr">
              <a:buFontTx/>
              <a:buNone/>
            </a:pPr>
            <a:r>
              <a:rPr lang="en-CA" altLang="en-US" sz="2400"/>
              <a:t> N-Met-Lys-Trp-Leu-His-C</a:t>
            </a:r>
          </a:p>
          <a:p>
            <a:pPr marL="0" indent="0">
              <a:buFontTx/>
              <a:buNone/>
            </a:pPr>
            <a:r>
              <a:rPr lang="en-CA" altLang="en-US" sz="2400"/>
              <a:t> Using the genetic code, you construct an artificial DNA sequence based on the peptide chain above. Write your DNA sequence and label the 5’ and 3’ ends.” (5 min)</a:t>
            </a:r>
          </a:p>
          <a:p>
            <a:pPr marL="0" indent="0">
              <a:buFontTx/>
              <a:buNone/>
            </a:pPr>
            <a:endParaRPr lang="en-CA" altLang="en-US" sz="24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F37F9-7018-CAD1-F49A-9C0DFADCACA4}"/>
              </a:ext>
            </a:extLst>
          </p:cNvPr>
          <p:cNvSpPr>
            <a:spLocks noGrp="1"/>
          </p:cNvSpPr>
          <p:nvPr>
            <p:ph idx="1"/>
          </p:nvPr>
        </p:nvSpPr>
        <p:spPr>
          <a:xfrm>
            <a:off x="685800" y="765175"/>
            <a:ext cx="7772400" cy="5330825"/>
          </a:xfrm>
        </p:spPr>
        <p:txBody>
          <a:bodyPr/>
          <a:lstStyle/>
          <a:p>
            <a:pPr marL="0" indent="0">
              <a:buFontTx/>
              <a:buNone/>
              <a:defRPr/>
            </a:pPr>
            <a:r>
              <a:rPr lang="en-CA" dirty="0"/>
              <a:t>mRNA:</a:t>
            </a:r>
          </a:p>
          <a:p>
            <a:pPr marL="0" indent="0" algn="ctr">
              <a:buFontTx/>
              <a:buNone/>
              <a:defRPr/>
            </a:pPr>
            <a:r>
              <a:rPr lang="en-CA" b="1" dirty="0">
                <a:effectLst>
                  <a:outerShdw blurRad="38100" dist="38100" dir="2700000" algn="tl">
                    <a:srgbClr val="000000">
                      <a:alpha val="43137"/>
                    </a:srgbClr>
                  </a:outerShdw>
                </a:effectLst>
              </a:rPr>
              <a:t>5’ AUG AA</a:t>
            </a:r>
            <a:r>
              <a:rPr lang="en-CA" b="1" u="sng" dirty="0">
                <a:effectLst>
                  <a:outerShdw blurRad="38100" dist="38100" dir="2700000" algn="tl">
                    <a:srgbClr val="000000">
                      <a:alpha val="43137"/>
                    </a:srgbClr>
                  </a:outerShdw>
                </a:effectLst>
              </a:rPr>
              <a:t>A</a:t>
            </a:r>
            <a:r>
              <a:rPr lang="en-CA" b="1" dirty="0">
                <a:effectLst>
                  <a:outerShdw blurRad="38100" dist="38100" dir="2700000" algn="tl">
                    <a:srgbClr val="000000">
                      <a:alpha val="43137"/>
                    </a:srgbClr>
                  </a:outerShdw>
                </a:effectLst>
              </a:rPr>
              <a:t> UGG UU</a:t>
            </a:r>
            <a:r>
              <a:rPr lang="en-CA" b="1" u="sng" dirty="0">
                <a:effectLst>
                  <a:outerShdw blurRad="38100" dist="38100" dir="2700000" algn="tl">
                    <a:srgbClr val="000000">
                      <a:alpha val="43137"/>
                    </a:srgbClr>
                  </a:outerShdw>
                </a:effectLst>
              </a:rPr>
              <a:t>A</a:t>
            </a:r>
            <a:r>
              <a:rPr lang="en-CA" b="1" dirty="0">
                <a:effectLst>
                  <a:outerShdw blurRad="38100" dist="38100" dir="2700000" algn="tl">
                    <a:srgbClr val="000000">
                      <a:alpha val="43137"/>
                    </a:srgbClr>
                  </a:outerShdw>
                </a:effectLst>
              </a:rPr>
              <a:t> CA</a:t>
            </a:r>
            <a:r>
              <a:rPr lang="en-CA" b="1" u="sng" dirty="0">
                <a:effectLst>
                  <a:outerShdw blurRad="38100" dist="38100" dir="2700000" algn="tl">
                    <a:srgbClr val="000000">
                      <a:alpha val="43137"/>
                    </a:srgbClr>
                  </a:outerShdw>
                </a:effectLst>
              </a:rPr>
              <a:t>U</a:t>
            </a:r>
            <a:r>
              <a:rPr lang="en-CA" b="1" dirty="0">
                <a:effectLst>
                  <a:outerShdw blurRad="38100" dist="38100" dir="2700000" algn="tl">
                    <a:srgbClr val="000000">
                      <a:alpha val="43137"/>
                    </a:srgbClr>
                  </a:outerShdw>
                </a:effectLst>
              </a:rPr>
              <a:t> 3’</a:t>
            </a:r>
          </a:p>
          <a:p>
            <a:pPr marL="0" indent="0">
              <a:buFontTx/>
              <a:buNone/>
              <a:defRPr/>
            </a:pPr>
            <a:r>
              <a:rPr lang="en-CA" b="1" dirty="0">
                <a:effectLst>
                  <a:outerShdw blurRad="38100" dist="38100" dir="2700000" algn="tl">
                    <a:srgbClr val="000000">
                      <a:alpha val="43137"/>
                    </a:srgbClr>
                  </a:outerShdw>
                </a:effectLst>
              </a:rPr>
              <a:t>                                              CU</a:t>
            </a:r>
            <a:r>
              <a:rPr lang="en-CA" b="1" u="sng" dirty="0">
                <a:effectLst>
                  <a:outerShdw blurRad="38100" dist="38100" dir="2700000" algn="tl">
                    <a:srgbClr val="000000">
                      <a:alpha val="43137"/>
                    </a:srgbClr>
                  </a:outerShdw>
                </a:effectLst>
              </a:rPr>
              <a:t>U</a:t>
            </a:r>
            <a:r>
              <a:rPr lang="en-CA" b="1" dirty="0">
                <a:effectLst>
                  <a:outerShdw blurRad="38100" dist="38100" dir="2700000" algn="tl">
                    <a:srgbClr val="000000">
                      <a:alpha val="43137"/>
                    </a:srgbClr>
                  </a:outerShdw>
                </a:effectLst>
              </a:rPr>
              <a:t> </a:t>
            </a:r>
          </a:p>
          <a:p>
            <a:pPr marL="0" indent="0" algn="ctr">
              <a:buFontTx/>
              <a:buNone/>
              <a:defRPr/>
            </a:pPr>
            <a:endParaRPr lang="en-CA" dirty="0"/>
          </a:p>
          <a:p>
            <a:pPr marL="0" indent="0" algn="ctr">
              <a:buFontTx/>
              <a:buNone/>
              <a:defRPr/>
            </a:pPr>
            <a:r>
              <a:rPr lang="en-CA" dirty="0"/>
              <a:t>mRNA → </a:t>
            </a:r>
            <a:r>
              <a:rPr lang="en-CA" dirty="0" err="1"/>
              <a:t>cDNA</a:t>
            </a:r>
            <a:r>
              <a:rPr lang="en-CA" dirty="0"/>
              <a:t> → DNA probe</a:t>
            </a:r>
          </a:p>
          <a:p>
            <a:pPr marL="0" indent="0" algn="ctr">
              <a:buFontTx/>
              <a:buNone/>
              <a:defRPr/>
            </a:pPr>
            <a:endParaRPr lang="en-CA" dirty="0"/>
          </a:p>
          <a:p>
            <a:pPr marL="0" indent="0">
              <a:buFontTx/>
              <a:buNone/>
              <a:defRPr/>
            </a:pPr>
            <a:r>
              <a:rPr lang="en-CA" dirty="0"/>
              <a:t>DNA probe:</a:t>
            </a:r>
          </a:p>
          <a:p>
            <a:pPr marL="0" indent="0" algn="ctr">
              <a:buFontTx/>
              <a:buNone/>
              <a:defRPr/>
            </a:pPr>
            <a:r>
              <a:rPr lang="en-CA" b="1" dirty="0">
                <a:effectLst>
                  <a:outerShdw blurRad="38100" dist="38100" dir="2700000" algn="tl">
                    <a:srgbClr val="000000">
                      <a:alpha val="43137"/>
                    </a:srgbClr>
                  </a:outerShdw>
                </a:effectLst>
              </a:rPr>
              <a:t>5’ ATG AA</a:t>
            </a:r>
            <a:r>
              <a:rPr lang="en-CA" b="1" u="sng" dirty="0">
                <a:effectLst>
                  <a:outerShdw blurRad="38100" dist="38100" dir="2700000" algn="tl">
                    <a:srgbClr val="000000">
                      <a:alpha val="43137"/>
                    </a:srgbClr>
                  </a:outerShdw>
                </a:effectLst>
              </a:rPr>
              <a:t>A</a:t>
            </a:r>
            <a:r>
              <a:rPr lang="en-CA" b="1" dirty="0">
                <a:effectLst>
                  <a:outerShdw blurRad="38100" dist="38100" dir="2700000" algn="tl">
                    <a:srgbClr val="000000">
                      <a:alpha val="43137"/>
                    </a:srgbClr>
                  </a:outerShdw>
                </a:effectLst>
              </a:rPr>
              <a:t> TGG TT</a:t>
            </a:r>
            <a:r>
              <a:rPr lang="en-CA" b="1" u="sng" dirty="0">
                <a:effectLst>
                  <a:outerShdw blurRad="38100" dist="38100" dir="2700000" algn="tl">
                    <a:srgbClr val="000000">
                      <a:alpha val="43137"/>
                    </a:srgbClr>
                  </a:outerShdw>
                </a:effectLst>
              </a:rPr>
              <a:t>A</a:t>
            </a:r>
            <a:r>
              <a:rPr lang="en-CA" b="1" dirty="0">
                <a:effectLst>
                  <a:outerShdw blurRad="38100" dist="38100" dir="2700000" algn="tl">
                    <a:srgbClr val="000000">
                      <a:alpha val="43137"/>
                    </a:srgbClr>
                  </a:outerShdw>
                </a:effectLst>
              </a:rPr>
              <a:t> CAT 3’</a:t>
            </a:r>
          </a:p>
          <a:p>
            <a:pPr marL="0" indent="0">
              <a:buFontTx/>
              <a:buNone/>
              <a:defRPr/>
            </a:pPr>
            <a:r>
              <a:rPr lang="en-CA" b="1" dirty="0">
                <a:effectLst>
                  <a:outerShdw blurRad="38100" dist="38100" dir="2700000" algn="tl">
                    <a:srgbClr val="000000">
                      <a:alpha val="43137"/>
                    </a:srgbClr>
                  </a:outerShdw>
                </a:effectLst>
              </a:rPr>
              <a:t>                                               CT</a:t>
            </a:r>
            <a:r>
              <a:rPr lang="en-CA" b="1" u="sng" dirty="0">
                <a:effectLst>
                  <a:outerShdw blurRad="38100" dist="38100" dir="2700000" algn="tl">
                    <a:srgbClr val="000000">
                      <a:alpha val="43137"/>
                    </a:srgbClr>
                  </a:outerShdw>
                </a:effectLst>
              </a:rPr>
              <a:t>T</a:t>
            </a:r>
            <a:r>
              <a:rPr lang="en-CA" b="1" dirty="0">
                <a:effectLst>
                  <a:outerShdw blurRad="38100" dist="38100" dir="2700000" algn="tl">
                    <a:srgbClr val="000000">
                      <a:alpha val="43137"/>
                    </a:srgbClr>
                  </a:outerShdw>
                </a:effectLst>
              </a:rPr>
              <a:t> </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2221-5541-1EC5-6A06-44D3716A309A}"/>
              </a:ext>
            </a:extLst>
          </p:cNvPr>
          <p:cNvSpPr>
            <a:spLocks noGrp="1"/>
          </p:cNvSpPr>
          <p:nvPr>
            <p:ph type="title"/>
            <p:custDataLst>
              <p:tags r:id="rId2"/>
            </p:custDataLst>
          </p:nvPr>
        </p:nvSpPr>
        <p:spPr/>
        <p:txBody>
          <a:bodyPr/>
          <a:lstStyle/>
          <a:p>
            <a:pPr algn="l">
              <a:defRPr/>
            </a:pPr>
            <a:r>
              <a:rPr lang="en-CA" sz="2800" dirty="0"/>
              <a:t>Question 9: Not all bacterial cells pick up the recombinant plasmids containing human insulin </a:t>
            </a:r>
            <a:r>
              <a:rPr lang="en-CA" sz="2800" dirty="0" err="1"/>
              <a:t>cDNA</a:t>
            </a:r>
            <a:r>
              <a:rPr lang="en-CA" sz="2800" dirty="0"/>
              <a:t>. What method is used to isolate cells that picked up these plasmids only?</a:t>
            </a:r>
          </a:p>
        </p:txBody>
      </p:sp>
      <p:sp>
        <p:nvSpPr>
          <p:cNvPr id="36867" name="Text Placeholder 2">
            <a:extLst>
              <a:ext uri="{FF2B5EF4-FFF2-40B4-BE49-F238E27FC236}">
                <a16:creationId xmlns:a16="http://schemas.microsoft.com/office/drawing/2014/main" id="{6B8E94FA-E3EE-CF97-7844-8C2E0ECA2BD2}"/>
              </a:ext>
            </a:extLst>
          </p:cNvPr>
          <p:cNvSpPr>
            <a:spLocks noGrp="1"/>
          </p:cNvSpPr>
          <p:nvPr>
            <p:ph type="body" idx="1"/>
            <p:custDataLst>
              <p:tags r:id="rId3"/>
            </p:custDataLst>
          </p:nvPr>
        </p:nvSpPr>
        <p:spPr>
          <a:xfrm>
            <a:off x="749300" y="2146300"/>
            <a:ext cx="7734300" cy="4114800"/>
          </a:xfrm>
        </p:spPr>
        <p:txBody>
          <a:bodyPr/>
          <a:lstStyle/>
          <a:p>
            <a:pPr marL="514350" indent="-514350">
              <a:buFontTx/>
              <a:buAutoNum type="alphaUcPeriod"/>
            </a:pPr>
            <a:r>
              <a:rPr lang="en-CA" altLang="en-US" sz="2800"/>
              <a:t>Use a radiolabelled single-stranded DNA probe to insulin gene </a:t>
            </a:r>
          </a:p>
          <a:p>
            <a:pPr marL="514350" indent="-514350">
              <a:buFontTx/>
              <a:buAutoNum type="alphaUcPeriod"/>
            </a:pPr>
            <a:r>
              <a:rPr lang="en-CA" altLang="en-US" sz="2800"/>
              <a:t>Use a radiolabelled double-stranded DNA probe to insulin gene </a:t>
            </a:r>
          </a:p>
          <a:p>
            <a:pPr marL="514350" indent="-514350">
              <a:buFontTx/>
              <a:buAutoNum type="alphaUcPeriod"/>
            </a:pPr>
            <a:r>
              <a:rPr lang="en-CA" altLang="en-US" sz="2800"/>
              <a:t>Use hybridization technique to locate colonies that picked up the recombinant DNA containing insulin cDNA</a:t>
            </a:r>
          </a:p>
          <a:p>
            <a:pPr marL="514350" indent="-514350">
              <a:buFontTx/>
              <a:buAutoNum type="alphaUcPeriod"/>
            </a:pPr>
            <a:r>
              <a:rPr lang="en-CA" altLang="en-US" sz="2800"/>
              <a:t>Both A and C</a:t>
            </a:r>
          </a:p>
          <a:p>
            <a:pPr marL="514350" indent="-514350">
              <a:buFontTx/>
              <a:buAutoNum type="alphaUcPeriod"/>
            </a:pPr>
            <a:r>
              <a:rPr lang="en-CA" altLang="en-US" sz="2800"/>
              <a:t>Both B and C</a:t>
            </a:r>
          </a:p>
        </p:txBody>
      </p:sp>
      <p:sp>
        <p:nvSpPr>
          <p:cNvPr id="36868" name="TextBox 3" hidden="1">
            <a:extLst>
              <a:ext uri="{FF2B5EF4-FFF2-40B4-BE49-F238E27FC236}">
                <a16:creationId xmlns:a16="http://schemas.microsoft.com/office/drawing/2014/main" id="{FAA270F6-C28E-1A69-9006-B1DD249B0B34}"/>
              </a:ext>
            </a:extLst>
          </p:cNvPr>
          <p:cNvSpPr txBox="1">
            <a:spLocks noChangeArrowheads="1"/>
          </p:cNvSpPr>
          <p:nvPr>
            <p:custDataLst>
              <p:tags r:id="rId4"/>
            </p:custDataLst>
          </p:nvPr>
        </p:nvSpPr>
        <p:spPr bwMode="auto">
          <a:xfrm>
            <a:off x="457200" y="4318000"/>
            <a:ext cx="1458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2060"/>
                </a:solidFill>
                <a:latin typeface="Calibri" panose="020F0502020204030204" pitchFamily="34" charset="0"/>
              </a:defRPr>
            </a:lvl1pPr>
            <a:lvl2pPr marL="742950" indent="-285750">
              <a:spcBef>
                <a:spcPct val="20000"/>
              </a:spcBef>
              <a:buChar char="–"/>
              <a:defRPr sz="2800">
                <a:solidFill>
                  <a:srgbClr val="002060"/>
                </a:solidFill>
                <a:latin typeface="Calibri" panose="020F0502020204030204" pitchFamily="34" charset="0"/>
              </a:defRPr>
            </a:lvl2pPr>
            <a:lvl3pPr marL="1143000" indent="-228600">
              <a:spcBef>
                <a:spcPct val="20000"/>
              </a:spcBef>
              <a:buChar char="•"/>
              <a:defRPr sz="2400">
                <a:solidFill>
                  <a:srgbClr val="002060"/>
                </a:solidFill>
                <a:latin typeface="Calibri" panose="020F0502020204030204" pitchFamily="34" charset="0"/>
              </a:defRPr>
            </a:lvl3pPr>
            <a:lvl4pPr marL="1600200" indent="-228600">
              <a:spcBef>
                <a:spcPct val="20000"/>
              </a:spcBef>
              <a:buChar char="–"/>
              <a:defRPr sz="2000">
                <a:solidFill>
                  <a:srgbClr val="002060"/>
                </a:solidFill>
                <a:latin typeface="Calibri" panose="020F0502020204030204" pitchFamily="34" charset="0"/>
              </a:defRPr>
            </a:lvl4pPr>
            <a:lvl5pPr marL="2057400" indent="-228600">
              <a:spcBef>
                <a:spcPct val="20000"/>
              </a:spcBef>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defRPr>
            </a:lvl9pPr>
          </a:lstStyle>
          <a:p>
            <a:pPr eaLnBrk="1" hangingPunct="1">
              <a:spcBef>
                <a:spcPct val="0"/>
              </a:spcBef>
              <a:buFontTx/>
              <a:buNone/>
            </a:pPr>
            <a:r>
              <a:rPr lang="en-CA" altLang="en-US" sz="2400">
                <a:solidFill>
                  <a:schemeClr val="tx1"/>
                </a:solidFill>
                <a:latin typeface="Times New Roman" panose="02020603050405020304" pitchFamily="18" charset="0"/>
              </a:rPr>
              <a:t>[Default]</a:t>
            </a:r>
          </a:p>
          <a:p>
            <a:pPr eaLnBrk="1" hangingPunct="1">
              <a:spcBef>
                <a:spcPct val="0"/>
              </a:spcBef>
              <a:buFontTx/>
              <a:buNone/>
            </a:pPr>
            <a:r>
              <a:rPr lang="en-CA" altLang="en-US" sz="2400">
                <a:solidFill>
                  <a:schemeClr val="tx1"/>
                </a:solidFill>
                <a:latin typeface="Times New Roman" panose="02020603050405020304" pitchFamily="18" charset="0"/>
              </a:rPr>
              <a:t>[MC Any]</a:t>
            </a:r>
          </a:p>
          <a:p>
            <a:pPr eaLnBrk="1" hangingPunct="1">
              <a:spcBef>
                <a:spcPct val="0"/>
              </a:spcBef>
              <a:buFontTx/>
              <a:buNone/>
            </a:pPr>
            <a:r>
              <a:rPr lang="en-CA" altLang="en-US" sz="2400">
                <a:solidFill>
                  <a:schemeClr val="tx1"/>
                </a:solidFill>
                <a:latin typeface="Times New Roman" panose="02020603050405020304" pitchFamily="18" charset="0"/>
              </a:rPr>
              <a:t>[MC All]</a:t>
            </a:r>
          </a:p>
        </p:txBody>
      </p:sp>
      <p:pic>
        <p:nvPicPr>
          <p:cNvPr id="36869" name="Picture 2">
            <a:extLst>
              <a:ext uri="{FF2B5EF4-FFF2-40B4-BE49-F238E27FC236}">
                <a16:creationId xmlns:a16="http://schemas.microsoft.com/office/drawing/2014/main" id="{3861E2C8-FB12-3E08-0392-631BEBA021ED}"/>
              </a:ext>
            </a:extLst>
          </p:cNvPr>
          <p:cNvPicPr>
            <a:picLocks/>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419100" y="21971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a:extLst>
              <a:ext uri="{FF2B5EF4-FFF2-40B4-BE49-F238E27FC236}">
                <a16:creationId xmlns:a16="http://schemas.microsoft.com/office/drawing/2014/main" id="{56A046F4-7315-6923-387C-C13E4D12F1FF}"/>
              </a:ext>
            </a:extLst>
          </p:cNvPr>
          <p:cNvPicPr>
            <a:picLocks/>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419100" y="30480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4">
            <a:extLst>
              <a:ext uri="{FF2B5EF4-FFF2-40B4-BE49-F238E27FC236}">
                <a16:creationId xmlns:a16="http://schemas.microsoft.com/office/drawing/2014/main" id="{39836328-160E-D120-C231-44662FD472AF}"/>
              </a:ext>
            </a:extLst>
          </p:cNvPr>
          <p:cNvPicPr>
            <a:picLocks/>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419100" y="39878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5">
            <a:extLst>
              <a:ext uri="{FF2B5EF4-FFF2-40B4-BE49-F238E27FC236}">
                <a16:creationId xmlns:a16="http://schemas.microsoft.com/office/drawing/2014/main" id="{5C622CDD-DE1D-3B9B-3DC1-E2A86FAADA79}"/>
              </a:ext>
            </a:extLst>
          </p:cNvPr>
          <p:cNvPicPr>
            <a:picLocks/>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419100" y="53467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6">
            <a:extLst>
              <a:ext uri="{FF2B5EF4-FFF2-40B4-BE49-F238E27FC236}">
                <a16:creationId xmlns:a16="http://schemas.microsoft.com/office/drawing/2014/main" id="{B4C0918E-99F1-19C5-B77B-04A8A9C08A8A}"/>
              </a:ext>
            </a:extLst>
          </p:cNvPr>
          <p:cNvPicPr>
            <a:picLocks/>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419100" y="58674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E1E5-B06E-90D5-2366-5BACE20F0EE7}"/>
              </a:ext>
            </a:extLst>
          </p:cNvPr>
          <p:cNvSpPr>
            <a:spLocks noGrp="1"/>
          </p:cNvSpPr>
          <p:nvPr>
            <p:ph type="title"/>
          </p:nvPr>
        </p:nvSpPr>
        <p:spPr/>
        <p:txBody>
          <a:bodyPr/>
          <a:lstStyle/>
          <a:p>
            <a:pPr>
              <a:defRPr/>
            </a:pPr>
            <a:r>
              <a:rPr lang="en-CA" dirty="0"/>
              <a:t>Question 10</a:t>
            </a:r>
          </a:p>
        </p:txBody>
      </p:sp>
      <p:sp>
        <p:nvSpPr>
          <p:cNvPr id="3" name="Content Placeholder 2">
            <a:extLst>
              <a:ext uri="{FF2B5EF4-FFF2-40B4-BE49-F238E27FC236}">
                <a16:creationId xmlns:a16="http://schemas.microsoft.com/office/drawing/2014/main" id="{1F3CA69B-D5FB-7DC8-273F-C0178736A0E4}"/>
              </a:ext>
            </a:extLst>
          </p:cNvPr>
          <p:cNvSpPr>
            <a:spLocks noGrp="1"/>
          </p:cNvSpPr>
          <p:nvPr>
            <p:ph idx="1"/>
          </p:nvPr>
        </p:nvSpPr>
        <p:spPr>
          <a:xfrm>
            <a:off x="685800" y="1798638"/>
            <a:ext cx="8134350" cy="4114800"/>
          </a:xfrm>
        </p:spPr>
        <p:txBody>
          <a:bodyPr/>
          <a:lstStyle/>
          <a:p>
            <a:pPr marL="0" indent="0">
              <a:buFontTx/>
              <a:buNone/>
              <a:defRPr/>
            </a:pPr>
            <a:r>
              <a:rPr lang="en-CA" sz="2600" b="1" dirty="0">
                <a:effectLst>
                  <a:outerShdw blurRad="38100" dist="38100" dir="2700000" algn="tl">
                    <a:srgbClr val="000000">
                      <a:alpha val="43137"/>
                    </a:srgbClr>
                  </a:outerShdw>
                </a:effectLst>
              </a:rPr>
              <a:t>Once the transgenic bacterial colonies are identified, they are cultured in large numbers to mass-produce insulin, which is then extracted, purified, and stored in a stable solution for use in the treatment of diabetes. Your intern student appreciates the practical aspects of recombinant DNA technology and genetic engineering, and is wondering whether these techniques can be used to clone and mass-produce other human proteins. How would you answer her question? (3 min)</a:t>
            </a:r>
          </a:p>
          <a:p>
            <a:pPr marL="0" indent="0">
              <a:buFontTx/>
              <a:buNone/>
              <a:defRPr/>
            </a:pPr>
            <a:endParaRPr lang="en-CA" sz="2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84B68-3B5E-7D36-6A52-03322B160180}"/>
              </a:ext>
            </a:extLst>
          </p:cNvPr>
          <p:cNvSpPr>
            <a:spLocks noGrp="1"/>
          </p:cNvSpPr>
          <p:nvPr>
            <p:ph idx="1"/>
          </p:nvPr>
        </p:nvSpPr>
        <p:spPr>
          <a:xfrm>
            <a:off x="395288" y="1341438"/>
            <a:ext cx="4968875" cy="4114800"/>
          </a:xfrm>
        </p:spPr>
        <p:txBody>
          <a:bodyPr/>
          <a:lstStyle/>
          <a:p>
            <a:pPr marL="0" indent="0">
              <a:buFontTx/>
              <a:buNone/>
              <a:defRPr/>
            </a:pPr>
            <a:r>
              <a:rPr lang="en-CA" sz="2800" b="1" dirty="0"/>
              <a:t>You are a molecular biologists in a pharmaceutical company. You were assigned to a team of scientists working on a gene cloning project. Your role is to help produce a transgenic strain of </a:t>
            </a:r>
            <a:r>
              <a:rPr lang="en-CA" sz="2800" b="1" i="1" dirty="0"/>
              <a:t>E. coli </a:t>
            </a:r>
            <a:r>
              <a:rPr lang="en-CA" sz="2800" b="1" dirty="0"/>
              <a:t>capable of mass-producing the human form of the hormone insulin. </a:t>
            </a:r>
            <a:endParaRPr lang="en-CA" sz="2800" dirty="0"/>
          </a:p>
          <a:p>
            <a:pPr>
              <a:defRPr/>
            </a:pPr>
            <a:endParaRPr lang="en-CA" sz="2800" dirty="0"/>
          </a:p>
        </p:txBody>
      </p:sp>
      <p:pic>
        <p:nvPicPr>
          <p:cNvPr id="77826" name="Picture 2" descr="http://images.wisegeek.com/female-scientist.jpg">
            <a:hlinkClick r:id="rId2"/>
            <a:extLst>
              <a:ext uri="{FF2B5EF4-FFF2-40B4-BE49-F238E27FC236}">
                <a16:creationId xmlns:a16="http://schemas.microsoft.com/office/drawing/2014/main" id="{895A39F6-74D8-21CF-399F-6E12A81496DF}"/>
              </a:ext>
            </a:extLst>
          </p:cNvPr>
          <p:cNvPicPr>
            <a:picLocks noChangeAspect="1" noChangeArrowheads="1"/>
          </p:cNvPicPr>
          <p:nvPr/>
        </p:nvPicPr>
        <p:blipFill>
          <a:blip r:embed="rId3"/>
          <a:srcRect/>
          <a:stretch>
            <a:fillRect/>
          </a:stretch>
        </p:blipFill>
        <p:spPr bwMode="auto">
          <a:xfrm>
            <a:off x="5651500" y="2133600"/>
            <a:ext cx="3040063" cy="2232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4786-E0BA-106E-06AE-62E1544C829F}"/>
              </a:ext>
            </a:extLst>
          </p:cNvPr>
          <p:cNvSpPr>
            <a:spLocks noGrp="1"/>
          </p:cNvSpPr>
          <p:nvPr>
            <p:ph type="title"/>
          </p:nvPr>
        </p:nvSpPr>
        <p:spPr>
          <a:xfrm>
            <a:off x="395288" y="0"/>
            <a:ext cx="8589962" cy="1143000"/>
          </a:xfrm>
        </p:spPr>
        <p:txBody>
          <a:bodyPr/>
          <a:lstStyle/>
          <a:p>
            <a:pPr>
              <a:defRPr/>
            </a:pPr>
            <a:r>
              <a:rPr lang="de-CH" sz="3600" dirty="0"/>
              <a:t>Question 11: Tools for gene manipulation</a:t>
            </a:r>
          </a:p>
        </p:txBody>
      </p:sp>
      <p:graphicFrame>
        <p:nvGraphicFramePr>
          <p:cNvPr id="4" name="Content Placeholder 3">
            <a:extLst>
              <a:ext uri="{FF2B5EF4-FFF2-40B4-BE49-F238E27FC236}">
                <a16:creationId xmlns:a16="http://schemas.microsoft.com/office/drawing/2014/main" id="{6FCCBE8D-4329-BC22-D1C2-9BBF54967553}"/>
              </a:ext>
            </a:extLst>
          </p:cNvPr>
          <p:cNvGraphicFramePr>
            <a:graphicFrameLocks noGrp="1"/>
          </p:cNvGraphicFramePr>
          <p:nvPr>
            <p:ph idx="1"/>
          </p:nvPr>
        </p:nvGraphicFramePr>
        <p:xfrm>
          <a:off x="468313" y="1052513"/>
          <a:ext cx="8229600" cy="4907042"/>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8118">
                <a:tc>
                  <a:txBody>
                    <a:bodyPr/>
                    <a:lstStyle/>
                    <a:p>
                      <a:pPr algn="ctr"/>
                      <a:r>
                        <a:rPr lang="de-CH" sz="2800" dirty="0"/>
                        <a:t>Action</a:t>
                      </a:r>
                    </a:p>
                  </a:txBody>
                  <a:tcPr marT="45703" marB="45703"/>
                </a:tc>
                <a:tc>
                  <a:txBody>
                    <a:bodyPr/>
                    <a:lstStyle/>
                    <a:p>
                      <a:pPr algn="ctr"/>
                      <a:r>
                        <a:rPr lang="de-CH" sz="2800" dirty="0"/>
                        <a:t>‘Tool‘</a:t>
                      </a:r>
                    </a:p>
                  </a:txBody>
                  <a:tcPr marT="45703" marB="45703"/>
                </a:tc>
                <a:extLst>
                  <a:ext uri="{0D108BD9-81ED-4DB2-BD59-A6C34878D82A}">
                    <a16:rowId xmlns:a16="http://schemas.microsoft.com/office/drawing/2014/main" val="10000"/>
                  </a:ext>
                </a:extLst>
              </a:tr>
              <a:tr h="944830">
                <a:tc>
                  <a:txBody>
                    <a:bodyPr/>
                    <a:lstStyle/>
                    <a:p>
                      <a:r>
                        <a:rPr lang="de-CH" sz="2800" b="1" dirty="0"/>
                        <a:t>Cut</a:t>
                      </a:r>
                      <a:r>
                        <a:rPr lang="de-CH" sz="2800" dirty="0"/>
                        <a:t> DNA into fragments at precise locations</a:t>
                      </a:r>
                    </a:p>
                  </a:txBody>
                  <a:tcPr marT="45703" marB="45703"/>
                </a:tc>
                <a:tc>
                  <a:txBody>
                    <a:bodyPr/>
                    <a:lstStyle/>
                    <a:p>
                      <a:endParaRPr lang="de-CH" sz="2000" b="1" dirty="0"/>
                    </a:p>
                  </a:txBody>
                  <a:tcPr marT="45703" marB="45703"/>
                </a:tc>
                <a:extLst>
                  <a:ext uri="{0D108BD9-81ED-4DB2-BD59-A6C34878D82A}">
                    <a16:rowId xmlns:a16="http://schemas.microsoft.com/office/drawing/2014/main" val="10001"/>
                  </a:ext>
                </a:extLst>
              </a:tr>
              <a:tr h="518118">
                <a:tc>
                  <a:txBody>
                    <a:bodyPr/>
                    <a:lstStyle/>
                    <a:p>
                      <a:r>
                        <a:rPr lang="de-CH" sz="2800" b="1" dirty="0"/>
                        <a:t>Separate</a:t>
                      </a:r>
                      <a:r>
                        <a:rPr lang="de-CH" sz="2800" dirty="0"/>
                        <a:t> fragments</a:t>
                      </a:r>
                      <a:r>
                        <a:rPr lang="de-CH" sz="2800" baseline="0" dirty="0"/>
                        <a:t> by size</a:t>
                      </a:r>
                      <a:endParaRPr lang="de-CH" sz="2800" dirty="0"/>
                    </a:p>
                  </a:txBody>
                  <a:tcPr marT="45703" marB="45703"/>
                </a:tc>
                <a:tc>
                  <a:txBody>
                    <a:bodyPr/>
                    <a:lstStyle/>
                    <a:p>
                      <a:endParaRPr lang="de-CH" sz="2000" b="1" dirty="0"/>
                    </a:p>
                  </a:txBody>
                  <a:tcPr marT="45703" marB="45703"/>
                </a:tc>
                <a:extLst>
                  <a:ext uri="{0D108BD9-81ED-4DB2-BD59-A6C34878D82A}">
                    <a16:rowId xmlns:a16="http://schemas.microsoft.com/office/drawing/2014/main" val="10002"/>
                  </a:ext>
                </a:extLst>
              </a:tr>
              <a:tr h="944830">
                <a:tc>
                  <a:txBody>
                    <a:bodyPr/>
                    <a:lstStyle/>
                    <a:p>
                      <a:r>
                        <a:rPr lang="de-CH" sz="2800" b="1" dirty="0"/>
                        <a:t>Find</a:t>
                      </a:r>
                      <a:r>
                        <a:rPr lang="de-CH" sz="2800" dirty="0"/>
                        <a:t> particular</a:t>
                      </a:r>
                      <a:r>
                        <a:rPr lang="de-CH" sz="2800" baseline="0" dirty="0"/>
                        <a:t> DNA fragments</a:t>
                      </a:r>
                      <a:endParaRPr lang="de-CH" sz="2800" dirty="0"/>
                    </a:p>
                  </a:txBody>
                  <a:tcPr marT="45703" marB="45703"/>
                </a:tc>
                <a:tc>
                  <a:txBody>
                    <a:bodyPr/>
                    <a:lstStyle/>
                    <a:p>
                      <a:endParaRPr lang="de-CH" sz="2000" b="1" dirty="0"/>
                    </a:p>
                  </a:txBody>
                  <a:tcPr marT="45703" marB="45703"/>
                </a:tc>
                <a:extLst>
                  <a:ext uri="{0D108BD9-81ED-4DB2-BD59-A6C34878D82A}">
                    <a16:rowId xmlns:a16="http://schemas.microsoft.com/office/drawing/2014/main" val="10003"/>
                  </a:ext>
                </a:extLst>
              </a:tr>
              <a:tr h="518118">
                <a:tc>
                  <a:txBody>
                    <a:bodyPr/>
                    <a:lstStyle/>
                    <a:p>
                      <a:r>
                        <a:rPr lang="de-CH" sz="2800" b="1" dirty="0"/>
                        <a:t>Join</a:t>
                      </a:r>
                      <a:r>
                        <a:rPr lang="de-CH" sz="2800" dirty="0"/>
                        <a:t> DNA fragments</a:t>
                      </a:r>
                    </a:p>
                  </a:txBody>
                  <a:tcPr marT="45703" marB="45703"/>
                </a:tc>
                <a:tc>
                  <a:txBody>
                    <a:bodyPr/>
                    <a:lstStyle/>
                    <a:p>
                      <a:endParaRPr lang="de-CH" sz="2000" b="1" dirty="0"/>
                    </a:p>
                  </a:txBody>
                  <a:tcPr marT="45703" marB="45703"/>
                </a:tc>
                <a:extLst>
                  <a:ext uri="{0D108BD9-81ED-4DB2-BD59-A6C34878D82A}">
                    <a16:rowId xmlns:a16="http://schemas.microsoft.com/office/drawing/2014/main" val="10004"/>
                  </a:ext>
                </a:extLst>
              </a:tr>
              <a:tr h="518118">
                <a:tc>
                  <a:txBody>
                    <a:bodyPr/>
                    <a:lstStyle/>
                    <a:p>
                      <a:r>
                        <a:rPr lang="de-CH" sz="2800" b="1" dirty="0"/>
                        <a:t>Transport</a:t>
                      </a:r>
                      <a:r>
                        <a:rPr lang="de-CH" sz="2800" baseline="0" dirty="0"/>
                        <a:t> DNA into cells</a:t>
                      </a:r>
                      <a:endParaRPr lang="de-CH" sz="2800" dirty="0"/>
                    </a:p>
                  </a:txBody>
                  <a:tcPr marT="45703" marB="45703"/>
                </a:tc>
                <a:tc>
                  <a:txBody>
                    <a:bodyPr/>
                    <a:lstStyle/>
                    <a:p>
                      <a:endParaRPr lang="de-CH" sz="2000" b="1" dirty="0"/>
                    </a:p>
                  </a:txBody>
                  <a:tcPr marT="45703" marB="45703"/>
                </a:tc>
                <a:extLst>
                  <a:ext uri="{0D108BD9-81ED-4DB2-BD59-A6C34878D82A}">
                    <a16:rowId xmlns:a16="http://schemas.microsoft.com/office/drawing/2014/main" val="10005"/>
                  </a:ext>
                </a:extLst>
              </a:tr>
              <a:tr h="944830">
                <a:tc>
                  <a:txBody>
                    <a:bodyPr/>
                    <a:lstStyle/>
                    <a:p>
                      <a:r>
                        <a:rPr lang="de-CH" sz="2800" b="1" dirty="0"/>
                        <a:t>Obtain</a:t>
                      </a:r>
                      <a:r>
                        <a:rPr lang="de-CH" sz="2800" dirty="0"/>
                        <a:t> multiple copies of gene</a:t>
                      </a:r>
                    </a:p>
                  </a:txBody>
                  <a:tcPr marT="45703" marB="45703"/>
                </a:tc>
                <a:tc>
                  <a:txBody>
                    <a:bodyPr/>
                    <a:lstStyle/>
                    <a:p>
                      <a:endParaRPr lang="de-CH" sz="2000" b="1" dirty="0"/>
                    </a:p>
                  </a:txBody>
                  <a:tcPr marT="45703" marB="45703"/>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D79403-5D0E-7355-7864-36FDECEC244F}"/>
              </a:ext>
            </a:extLst>
          </p:cNvPr>
          <p:cNvGraphicFramePr>
            <a:graphicFrameLocks noGrp="1"/>
          </p:cNvGraphicFramePr>
          <p:nvPr>
            <p:ph idx="1"/>
          </p:nvPr>
        </p:nvGraphicFramePr>
        <p:xfrm>
          <a:off x="395288" y="981075"/>
          <a:ext cx="8229600" cy="4907042"/>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8118">
                <a:tc>
                  <a:txBody>
                    <a:bodyPr/>
                    <a:lstStyle/>
                    <a:p>
                      <a:pPr algn="ctr"/>
                      <a:r>
                        <a:rPr lang="de-CH" sz="2800" dirty="0"/>
                        <a:t>Action</a:t>
                      </a:r>
                    </a:p>
                  </a:txBody>
                  <a:tcPr marT="45703" marB="45703"/>
                </a:tc>
                <a:tc>
                  <a:txBody>
                    <a:bodyPr/>
                    <a:lstStyle/>
                    <a:p>
                      <a:pPr algn="ctr"/>
                      <a:r>
                        <a:rPr lang="de-CH" sz="2800" dirty="0"/>
                        <a:t>‘Tool‘</a:t>
                      </a:r>
                    </a:p>
                  </a:txBody>
                  <a:tcPr marT="45703" marB="45703"/>
                </a:tc>
                <a:extLst>
                  <a:ext uri="{0D108BD9-81ED-4DB2-BD59-A6C34878D82A}">
                    <a16:rowId xmlns:a16="http://schemas.microsoft.com/office/drawing/2014/main" val="10000"/>
                  </a:ext>
                </a:extLst>
              </a:tr>
              <a:tr h="944830">
                <a:tc>
                  <a:txBody>
                    <a:bodyPr/>
                    <a:lstStyle/>
                    <a:p>
                      <a:r>
                        <a:rPr lang="de-CH" sz="2800" b="1" dirty="0"/>
                        <a:t>Cut</a:t>
                      </a:r>
                      <a:r>
                        <a:rPr lang="de-CH" sz="2800" dirty="0"/>
                        <a:t> DNA into fragments at precise locations</a:t>
                      </a:r>
                    </a:p>
                  </a:txBody>
                  <a:tcPr marT="45703" marB="45703"/>
                </a:tc>
                <a:tc>
                  <a:txBody>
                    <a:bodyPr/>
                    <a:lstStyle/>
                    <a:p>
                      <a:r>
                        <a:rPr lang="de-CH" sz="2800" b="1" dirty="0"/>
                        <a:t>Restriction</a:t>
                      </a:r>
                      <a:r>
                        <a:rPr lang="de-CH" sz="2800" b="1" baseline="0" dirty="0"/>
                        <a:t> enzymes</a:t>
                      </a:r>
                      <a:endParaRPr lang="de-CH" sz="2000" b="1" dirty="0"/>
                    </a:p>
                  </a:txBody>
                  <a:tcPr marT="45703" marB="45703"/>
                </a:tc>
                <a:extLst>
                  <a:ext uri="{0D108BD9-81ED-4DB2-BD59-A6C34878D82A}">
                    <a16:rowId xmlns:a16="http://schemas.microsoft.com/office/drawing/2014/main" val="10001"/>
                  </a:ext>
                </a:extLst>
              </a:tr>
              <a:tr h="518118">
                <a:tc>
                  <a:txBody>
                    <a:bodyPr/>
                    <a:lstStyle/>
                    <a:p>
                      <a:r>
                        <a:rPr lang="de-CH" sz="2800" b="1" dirty="0"/>
                        <a:t>Separate</a:t>
                      </a:r>
                      <a:r>
                        <a:rPr lang="de-CH" sz="2800" dirty="0"/>
                        <a:t> fragments</a:t>
                      </a:r>
                      <a:r>
                        <a:rPr lang="de-CH" sz="2800" baseline="0" dirty="0"/>
                        <a:t> by size</a:t>
                      </a:r>
                      <a:endParaRPr lang="de-CH" sz="2800" dirty="0"/>
                    </a:p>
                  </a:txBody>
                  <a:tcPr marT="45703" marB="45703"/>
                </a:tc>
                <a:tc>
                  <a:txBody>
                    <a:bodyPr/>
                    <a:lstStyle/>
                    <a:p>
                      <a:r>
                        <a:rPr lang="de-CH" sz="2800" b="1" dirty="0"/>
                        <a:t>Electrophoresis</a:t>
                      </a:r>
                      <a:endParaRPr lang="de-CH" sz="2000" b="1" dirty="0"/>
                    </a:p>
                  </a:txBody>
                  <a:tcPr marT="45703" marB="45703"/>
                </a:tc>
                <a:extLst>
                  <a:ext uri="{0D108BD9-81ED-4DB2-BD59-A6C34878D82A}">
                    <a16:rowId xmlns:a16="http://schemas.microsoft.com/office/drawing/2014/main" val="10002"/>
                  </a:ext>
                </a:extLst>
              </a:tr>
              <a:tr h="944830">
                <a:tc>
                  <a:txBody>
                    <a:bodyPr/>
                    <a:lstStyle/>
                    <a:p>
                      <a:r>
                        <a:rPr lang="de-CH" sz="2800" b="1" dirty="0"/>
                        <a:t>Find</a:t>
                      </a:r>
                      <a:r>
                        <a:rPr lang="de-CH" sz="2800" dirty="0"/>
                        <a:t> particular</a:t>
                      </a:r>
                      <a:r>
                        <a:rPr lang="de-CH" sz="2800" baseline="0" dirty="0"/>
                        <a:t> DNA fragments</a:t>
                      </a:r>
                      <a:endParaRPr lang="de-CH" sz="2800" dirty="0"/>
                    </a:p>
                  </a:txBody>
                  <a:tcPr marT="45703" marB="45703"/>
                </a:tc>
                <a:tc>
                  <a:txBody>
                    <a:bodyPr/>
                    <a:lstStyle/>
                    <a:p>
                      <a:r>
                        <a:rPr lang="de-CH" sz="2800" b="1" dirty="0"/>
                        <a:t>DNA probes </a:t>
                      </a:r>
                      <a:endParaRPr lang="de-CH" sz="2000" b="1" dirty="0"/>
                    </a:p>
                  </a:txBody>
                  <a:tcPr marT="45703" marB="45703"/>
                </a:tc>
                <a:extLst>
                  <a:ext uri="{0D108BD9-81ED-4DB2-BD59-A6C34878D82A}">
                    <a16:rowId xmlns:a16="http://schemas.microsoft.com/office/drawing/2014/main" val="10003"/>
                  </a:ext>
                </a:extLst>
              </a:tr>
              <a:tr h="518118">
                <a:tc>
                  <a:txBody>
                    <a:bodyPr/>
                    <a:lstStyle/>
                    <a:p>
                      <a:r>
                        <a:rPr lang="de-CH" sz="2800" b="1" dirty="0"/>
                        <a:t>Join</a:t>
                      </a:r>
                      <a:r>
                        <a:rPr lang="de-CH" sz="2800" dirty="0"/>
                        <a:t> DNA fragments</a:t>
                      </a:r>
                    </a:p>
                  </a:txBody>
                  <a:tcPr marT="45703" marB="45703"/>
                </a:tc>
                <a:tc>
                  <a:txBody>
                    <a:bodyPr/>
                    <a:lstStyle/>
                    <a:p>
                      <a:r>
                        <a:rPr lang="de-CH" sz="2800" b="1" dirty="0"/>
                        <a:t>Ligase enzyme</a:t>
                      </a:r>
                      <a:endParaRPr lang="de-CH" sz="2000" b="1" dirty="0"/>
                    </a:p>
                  </a:txBody>
                  <a:tcPr marT="45703" marB="45703"/>
                </a:tc>
                <a:extLst>
                  <a:ext uri="{0D108BD9-81ED-4DB2-BD59-A6C34878D82A}">
                    <a16:rowId xmlns:a16="http://schemas.microsoft.com/office/drawing/2014/main" val="10004"/>
                  </a:ext>
                </a:extLst>
              </a:tr>
              <a:tr h="518118">
                <a:tc>
                  <a:txBody>
                    <a:bodyPr/>
                    <a:lstStyle/>
                    <a:p>
                      <a:r>
                        <a:rPr lang="de-CH" sz="2800" b="1" dirty="0"/>
                        <a:t>Transport</a:t>
                      </a:r>
                      <a:r>
                        <a:rPr lang="de-CH" sz="2800" baseline="0" dirty="0"/>
                        <a:t> DNA into cells</a:t>
                      </a:r>
                      <a:endParaRPr lang="de-CH" sz="2800" dirty="0"/>
                    </a:p>
                  </a:txBody>
                  <a:tcPr marT="45703" marB="45703"/>
                </a:tc>
                <a:tc>
                  <a:txBody>
                    <a:bodyPr/>
                    <a:lstStyle/>
                    <a:p>
                      <a:r>
                        <a:rPr lang="de-CH" sz="2800" b="1" dirty="0"/>
                        <a:t>Vectors (eg, plasmid)</a:t>
                      </a:r>
                      <a:endParaRPr lang="de-CH" sz="2000" b="1" dirty="0"/>
                    </a:p>
                  </a:txBody>
                  <a:tcPr marT="45703" marB="45703"/>
                </a:tc>
                <a:extLst>
                  <a:ext uri="{0D108BD9-81ED-4DB2-BD59-A6C34878D82A}">
                    <a16:rowId xmlns:a16="http://schemas.microsoft.com/office/drawing/2014/main" val="10005"/>
                  </a:ext>
                </a:extLst>
              </a:tr>
              <a:tr h="944830">
                <a:tc>
                  <a:txBody>
                    <a:bodyPr/>
                    <a:lstStyle/>
                    <a:p>
                      <a:r>
                        <a:rPr lang="de-CH" sz="2800" b="1" dirty="0"/>
                        <a:t>Obtain</a:t>
                      </a:r>
                      <a:r>
                        <a:rPr lang="de-CH" sz="2800" dirty="0"/>
                        <a:t> multiple copies of gene</a:t>
                      </a:r>
                    </a:p>
                  </a:txBody>
                  <a:tcPr marT="45703" marB="45703"/>
                </a:tc>
                <a:tc>
                  <a:txBody>
                    <a:bodyPr/>
                    <a:lstStyle/>
                    <a:p>
                      <a:r>
                        <a:rPr lang="de-CH" sz="2800" b="1" dirty="0"/>
                        <a:t>Gene cloning (eg, via bacterial transformation)</a:t>
                      </a:r>
                      <a:endParaRPr lang="de-CH" sz="2000" b="1" dirty="0"/>
                    </a:p>
                  </a:txBody>
                  <a:tcPr marT="45703" marB="45703"/>
                </a:tc>
                <a:extLst>
                  <a:ext uri="{0D108BD9-81ED-4DB2-BD59-A6C34878D82A}">
                    <a16:rowId xmlns:a16="http://schemas.microsoft.com/office/drawing/2014/main" val="10006"/>
                  </a:ext>
                </a:extLst>
              </a:tr>
            </a:tbl>
          </a:graphicData>
        </a:graphic>
      </p:graphicFrame>
      <p:sp>
        <p:nvSpPr>
          <p:cNvPr id="5" name="Title 1">
            <a:extLst>
              <a:ext uri="{FF2B5EF4-FFF2-40B4-BE49-F238E27FC236}">
                <a16:creationId xmlns:a16="http://schemas.microsoft.com/office/drawing/2014/main" id="{47C944A5-9D99-0B81-9000-3FC279F0A8A3}"/>
              </a:ext>
            </a:extLst>
          </p:cNvPr>
          <p:cNvSpPr txBox="1">
            <a:spLocks/>
          </p:cNvSpPr>
          <p:nvPr/>
        </p:nvSpPr>
        <p:spPr bwMode="auto">
          <a:xfrm>
            <a:off x="395288" y="0"/>
            <a:ext cx="8589962" cy="1143000"/>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b="1">
                <a:solidFill>
                  <a:srgbClr val="00206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rgbClr val="002060"/>
                </a:solidFill>
                <a:latin typeface="Calibri" pitchFamily="34" charset="0"/>
              </a:defRPr>
            </a:lvl2pPr>
            <a:lvl3pPr algn="ctr" rtl="0" eaLnBrk="0" fontAlgn="base" hangingPunct="0">
              <a:spcBef>
                <a:spcPct val="0"/>
              </a:spcBef>
              <a:spcAft>
                <a:spcPct val="0"/>
              </a:spcAft>
              <a:defRPr sz="4400" b="1">
                <a:solidFill>
                  <a:srgbClr val="002060"/>
                </a:solidFill>
                <a:latin typeface="Calibri" pitchFamily="34" charset="0"/>
              </a:defRPr>
            </a:lvl3pPr>
            <a:lvl4pPr algn="ctr" rtl="0" eaLnBrk="0" fontAlgn="base" hangingPunct="0">
              <a:spcBef>
                <a:spcPct val="0"/>
              </a:spcBef>
              <a:spcAft>
                <a:spcPct val="0"/>
              </a:spcAft>
              <a:defRPr sz="4400" b="1">
                <a:solidFill>
                  <a:srgbClr val="002060"/>
                </a:solidFill>
                <a:latin typeface="Calibri" pitchFamily="34" charset="0"/>
              </a:defRPr>
            </a:lvl4pPr>
            <a:lvl5pPr algn="ctr" rtl="0" eaLnBrk="0" fontAlgn="base" hangingPunct="0">
              <a:spcBef>
                <a:spcPct val="0"/>
              </a:spcBef>
              <a:spcAft>
                <a:spcPct val="0"/>
              </a:spcAft>
              <a:defRPr sz="4400" b="1">
                <a:solidFill>
                  <a:srgbClr val="002060"/>
                </a:solidFill>
                <a:latin typeface="Calibri"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de-CH" sz="3600" kern="0"/>
              <a:t>Question 11: Tools for gene manipulation</a:t>
            </a:r>
            <a:endParaRPr lang="de-CH" sz="3600" kern="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07A9-8029-09BA-050A-E205809ADF4C}"/>
              </a:ext>
            </a:extLst>
          </p:cNvPr>
          <p:cNvSpPr>
            <a:spLocks noGrp="1"/>
          </p:cNvSpPr>
          <p:nvPr>
            <p:ph type="title"/>
          </p:nvPr>
        </p:nvSpPr>
        <p:spPr/>
        <p:txBody>
          <a:bodyPr/>
          <a:lstStyle/>
          <a:p>
            <a:pPr>
              <a:defRPr/>
            </a:pPr>
            <a:r>
              <a:rPr lang="en-CA" dirty="0"/>
              <a:t>Question 12</a:t>
            </a:r>
          </a:p>
        </p:txBody>
      </p:sp>
      <p:sp>
        <p:nvSpPr>
          <p:cNvPr id="46083" name="Content Placeholder 2">
            <a:extLst>
              <a:ext uri="{FF2B5EF4-FFF2-40B4-BE49-F238E27FC236}">
                <a16:creationId xmlns:a16="http://schemas.microsoft.com/office/drawing/2014/main" id="{142A5C90-4E22-36BB-9EDE-0DC0C1A406AB}"/>
              </a:ext>
            </a:extLst>
          </p:cNvPr>
          <p:cNvSpPr>
            <a:spLocks noGrp="1"/>
          </p:cNvSpPr>
          <p:nvPr>
            <p:ph idx="1"/>
          </p:nvPr>
        </p:nvSpPr>
        <p:spPr/>
        <p:txBody>
          <a:bodyPr/>
          <a:lstStyle/>
          <a:p>
            <a:pPr marL="0" indent="0">
              <a:buFontTx/>
              <a:buNone/>
            </a:pPr>
            <a:r>
              <a:rPr lang="en-CA" altLang="en-US"/>
              <a:t>Construct a flowchart that depicts the main steps involved in cloning human insulin gene. (10 min)</a:t>
            </a:r>
          </a:p>
          <a:p>
            <a:pPr marL="0" indent="0">
              <a:buFontTx/>
              <a:buNone/>
            </a:pPr>
            <a:endParaRPr lang="en-CA" alt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8BB3-53B0-E073-0707-AF2BABA9D6D4}"/>
              </a:ext>
            </a:extLst>
          </p:cNvPr>
          <p:cNvSpPr>
            <a:spLocks noGrp="1"/>
          </p:cNvSpPr>
          <p:nvPr>
            <p:ph type="title"/>
          </p:nvPr>
        </p:nvSpPr>
        <p:spPr/>
        <p:txBody>
          <a:bodyPr/>
          <a:lstStyle/>
          <a:p>
            <a:pPr>
              <a:defRPr/>
            </a:pPr>
            <a:r>
              <a:rPr lang="en-CA" dirty="0"/>
              <a:t>Question 1</a:t>
            </a:r>
          </a:p>
        </p:txBody>
      </p:sp>
      <p:sp>
        <p:nvSpPr>
          <p:cNvPr id="3" name="Content Placeholder 2">
            <a:extLst>
              <a:ext uri="{FF2B5EF4-FFF2-40B4-BE49-F238E27FC236}">
                <a16:creationId xmlns:a16="http://schemas.microsoft.com/office/drawing/2014/main" id="{02791789-7239-07A1-FF03-EEAF45F5AF95}"/>
              </a:ext>
            </a:extLst>
          </p:cNvPr>
          <p:cNvSpPr>
            <a:spLocks noGrp="1"/>
          </p:cNvSpPr>
          <p:nvPr>
            <p:ph idx="1"/>
          </p:nvPr>
        </p:nvSpPr>
        <p:spPr>
          <a:xfrm>
            <a:off x="685800" y="1981200"/>
            <a:ext cx="8062913" cy="4114800"/>
          </a:xfrm>
        </p:spPr>
        <p:txBody>
          <a:bodyPr/>
          <a:lstStyle/>
          <a:p>
            <a:pPr marL="0" indent="0">
              <a:buFontTx/>
              <a:buNone/>
              <a:defRPr/>
            </a:pPr>
            <a:r>
              <a:rPr lang="en-CA" sz="2800" b="1" dirty="0">
                <a:effectLst>
                  <a:outerShdw blurRad="38100" dist="38100" dir="2700000" algn="tl">
                    <a:srgbClr val="000000">
                      <a:alpha val="43137"/>
                    </a:srgbClr>
                  </a:outerShdw>
                </a:effectLst>
              </a:rPr>
              <a:t>To start preparing for the project, you did a bibliographic research to learn more about insulin. In one of the references, you read that before the advent of recombinant DNA technology, the insulin required to treat diabetes was obtained from the pancreas of slaughtered animals.  What are possible problems associated with the use of animal insulin in humans? (3 min)</a:t>
            </a:r>
          </a:p>
          <a:p>
            <a:pPr marL="0" indent="0">
              <a:buFontTx/>
              <a:buNone/>
              <a:defRPr/>
            </a:pPr>
            <a:endParaRPr lang="en-CA" sz="2800" b="1"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8C04-7A01-730E-4D37-4E0762C7471E}"/>
              </a:ext>
            </a:extLst>
          </p:cNvPr>
          <p:cNvSpPr>
            <a:spLocks noGrp="1"/>
          </p:cNvSpPr>
          <p:nvPr>
            <p:ph type="title"/>
          </p:nvPr>
        </p:nvSpPr>
        <p:spPr/>
        <p:txBody>
          <a:bodyPr/>
          <a:lstStyle/>
          <a:p>
            <a:pPr>
              <a:defRPr/>
            </a:pPr>
            <a:r>
              <a:rPr lang="en-CA" dirty="0"/>
              <a:t>Question 2</a:t>
            </a:r>
          </a:p>
        </p:txBody>
      </p:sp>
      <p:sp>
        <p:nvSpPr>
          <p:cNvPr id="14339" name="Content Placeholder 2">
            <a:extLst>
              <a:ext uri="{FF2B5EF4-FFF2-40B4-BE49-F238E27FC236}">
                <a16:creationId xmlns:a16="http://schemas.microsoft.com/office/drawing/2014/main" id="{E1FF11AD-6803-63B1-7F14-06FE7C3604FD}"/>
              </a:ext>
            </a:extLst>
          </p:cNvPr>
          <p:cNvSpPr>
            <a:spLocks noGrp="1"/>
          </p:cNvSpPr>
          <p:nvPr>
            <p:ph idx="1"/>
          </p:nvPr>
        </p:nvSpPr>
        <p:spPr/>
        <p:txBody>
          <a:bodyPr/>
          <a:lstStyle/>
          <a:p>
            <a:pPr marL="0" indent="0">
              <a:buFontTx/>
              <a:buNone/>
              <a:defRPr/>
            </a:pPr>
            <a:r>
              <a:rPr lang="en-CA" b="1" dirty="0">
                <a:effectLst>
                  <a:outerShdw blurRad="38100" dist="38100" dir="2700000" algn="tl">
                    <a:srgbClr val="000000">
                      <a:alpha val="43137"/>
                    </a:srgbClr>
                  </a:outerShdw>
                </a:effectLst>
              </a:rPr>
              <a:t>In preparation for the project, you make a list of the </a:t>
            </a:r>
            <a:r>
              <a:rPr lang="en-CA" b="1" u="sng" dirty="0">
                <a:effectLst>
                  <a:outerShdw blurRad="38100" dist="38100" dir="2700000" algn="tl">
                    <a:srgbClr val="000000">
                      <a:alpha val="43137"/>
                    </a:srgbClr>
                  </a:outerShdw>
                </a:effectLst>
              </a:rPr>
              <a:t>molecular</a:t>
            </a:r>
            <a:r>
              <a:rPr lang="en-CA" b="1" dirty="0">
                <a:effectLst>
                  <a:outerShdw blurRad="38100" dist="38100" dir="2700000" algn="tl">
                    <a:srgbClr val="000000">
                      <a:alpha val="43137"/>
                    </a:srgbClr>
                  </a:outerShdw>
                </a:effectLst>
              </a:rPr>
              <a:t> and </a:t>
            </a:r>
            <a:r>
              <a:rPr lang="en-CA" b="1" u="sng" dirty="0">
                <a:effectLst>
                  <a:outerShdw blurRad="38100" dist="38100" dir="2700000" algn="tl">
                    <a:srgbClr val="000000">
                      <a:alpha val="43137"/>
                    </a:srgbClr>
                  </a:outerShdw>
                </a:effectLst>
              </a:rPr>
              <a:t>cellular tools </a:t>
            </a:r>
            <a:r>
              <a:rPr lang="en-CA" b="1" dirty="0">
                <a:effectLst>
                  <a:outerShdw blurRad="38100" dist="38100" dir="2700000" algn="tl">
                    <a:srgbClr val="000000">
                      <a:alpha val="43137"/>
                    </a:srgbClr>
                  </a:outerShdw>
                </a:effectLst>
              </a:rPr>
              <a:t>needed to clone human insulin and make </a:t>
            </a:r>
            <a:r>
              <a:rPr lang="en-CA" b="1" i="1" dirty="0">
                <a:effectLst>
                  <a:outerShdw blurRad="38100" dist="38100" dir="2700000" algn="tl">
                    <a:srgbClr val="000000">
                      <a:alpha val="43137"/>
                    </a:srgbClr>
                  </a:outerShdw>
                </a:effectLst>
              </a:rPr>
              <a:t>E. coli </a:t>
            </a:r>
            <a:r>
              <a:rPr lang="en-CA" b="1" dirty="0">
                <a:effectLst>
                  <a:outerShdw blurRad="38100" dist="38100" dir="2700000" algn="tl">
                    <a:srgbClr val="000000">
                      <a:alpha val="43137"/>
                    </a:srgbClr>
                  </a:outerShdw>
                </a:effectLst>
              </a:rPr>
              <a:t>mass-produce this hormone.  What would this list be? (3 min)</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A4651C21-831A-0FE2-8472-65FD157B7B0E}"/>
              </a:ext>
            </a:extLst>
          </p:cNvPr>
          <p:cNvSpPr>
            <a:spLocks noGrp="1"/>
          </p:cNvSpPr>
          <p:nvPr>
            <p:ph idx="1"/>
          </p:nvPr>
        </p:nvSpPr>
        <p:spPr>
          <a:xfrm>
            <a:off x="685800" y="1103313"/>
            <a:ext cx="7772400" cy="4114800"/>
          </a:xfrm>
        </p:spPr>
        <p:txBody>
          <a:bodyPr/>
          <a:lstStyle/>
          <a:p>
            <a:r>
              <a:rPr lang="en-CA" altLang="en-US" sz="2800"/>
              <a:t>Restriction enzymes</a:t>
            </a:r>
          </a:p>
          <a:p>
            <a:r>
              <a:rPr lang="en-CA" altLang="en-US" sz="2800"/>
              <a:t>Ligase</a:t>
            </a:r>
          </a:p>
          <a:p>
            <a:r>
              <a:rPr lang="en-CA" altLang="en-US" sz="2800"/>
              <a:t>Plasmid DNA or other vector</a:t>
            </a:r>
          </a:p>
          <a:p>
            <a:r>
              <a:rPr lang="en-CA" altLang="en-US" sz="2800"/>
              <a:t>Human mRNA </a:t>
            </a:r>
            <a:r>
              <a:rPr lang="en-CA" altLang="en-US" sz="2800" b="1" u="sng"/>
              <a:t>(why not DNA?)</a:t>
            </a:r>
          </a:p>
          <a:p>
            <a:r>
              <a:rPr lang="en-CA" altLang="en-US" sz="2800"/>
              <a:t>Reverse transcriptase</a:t>
            </a:r>
          </a:p>
          <a:p>
            <a:r>
              <a:rPr lang="en-CA" altLang="en-US" sz="2800"/>
              <a:t>Host cell (</a:t>
            </a:r>
            <a:r>
              <a:rPr lang="en-CA" altLang="en-US" sz="2800" i="1"/>
              <a:t>E. coli</a:t>
            </a:r>
            <a:r>
              <a:rPr lang="en-CA" altLang="en-US" sz="2800"/>
              <a:t>)</a:t>
            </a:r>
          </a:p>
          <a:p>
            <a:r>
              <a:rPr lang="en-CA" altLang="en-US" sz="2800"/>
              <a:t>Marker genes</a:t>
            </a:r>
          </a:p>
          <a:p>
            <a:r>
              <a:rPr lang="en-CA" altLang="en-US" sz="2800"/>
              <a:t>Human insulin gene probe</a:t>
            </a:r>
          </a:p>
          <a:p>
            <a:endParaRPr lang="en-CA" altLang="en-US" sz="2800"/>
          </a:p>
          <a:p>
            <a:endParaRPr lang="en-CA" altLang="en-US" sz="280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383F-B16D-B641-3344-C4BA26A73719}"/>
              </a:ext>
            </a:extLst>
          </p:cNvPr>
          <p:cNvSpPr>
            <a:spLocks noGrp="1"/>
          </p:cNvSpPr>
          <p:nvPr>
            <p:ph type="title"/>
            <p:custDataLst>
              <p:tags r:id="rId2"/>
            </p:custDataLst>
          </p:nvPr>
        </p:nvSpPr>
        <p:spPr/>
        <p:txBody>
          <a:bodyPr/>
          <a:lstStyle/>
          <a:p>
            <a:pPr algn="l">
              <a:defRPr/>
            </a:pPr>
            <a:r>
              <a:rPr lang="en-CA" sz="2800" dirty="0"/>
              <a:t>Question 3: In your first team meeting, the initial steps in cloning the human insulin gene were presented. Several ideas were discussed (included in the list below). Which of these 4 approaches would you choose? Explain why. </a:t>
            </a:r>
            <a:endParaRPr lang="en-CA" sz="2600" dirty="0"/>
          </a:p>
        </p:txBody>
      </p:sp>
      <p:sp>
        <p:nvSpPr>
          <p:cNvPr id="12291" name="Text Placeholder 2">
            <a:extLst>
              <a:ext uri="{FF2B5EF4-FFF2-40B4-BE49-F238E27FC236}">
                <a16:creationId xmlns:a16="http://schemas.microsoft.com/office/drawing/2014/main" id="{15F0887A-0AAB-0474-E9E3-B5C58C96585D}"/>
              </a:ext>
            </a:extLst>
          </p:cNvPr>
          <p:cNvSpPr>
            <a:spLocks noGrp="1"/>
          </p:cNvSpPr>
          <p:nvPr>
            <p:ph type="body" idx="1"/>
            <p:custDataLst>
              <p:tags r:id="rId3"/>
            </p:custDataLst>
          </p:nvPr>
        </p:nvSpPr>
        <p:spPr>
          <a:xfrm>
            <a:off x="685800" y="2413000"/>
            <a:ext cx="7772400" cy="4114800"/>
          </a:xfrm>
        </p:spPr>
        <p:txBody>
          <a:bodyPr/>
          <a:lstStyle/>
          <a:p>
            <a:pPr marL="514350" indent="-514350">
              <a:buFontTx/>
              <a:buAutoNum type="alphaUcPeriod"/>
            </a:pPr>
            <a:r>
              <a:rPr lang="en-CA" altLang="en-US" sz="2800"/>
              <a:t>Isolate human DNA from beta cells of human pancreas.</a:t>
            </a:r>
          </a:p>
          <a:p>
            <a:pPr marL="514350" indent="-514350">
              <a:buFontTx/>
              <a:buAutoNum type="alphaUcPeriod"/>
            </a:pPr>
            <a:r>
              <a:rPr lang="en-CA" altLang="en-US" sz="2800"/>
              <a:t>Isolate cDNA from beta cells of human pancreas.</a:t>
            </a:r>
          </a:p>
          <a:p>
            <a:pPr marL="514350" indent="-514350">
              <a:buFontTx/>
              <a:buAutoNum type="alphaUcPeriod"/>
            </a:pPr>
            <a:r>
              <a:rPr lang="en-CA" altLang="en-US" sz="2800"/>
              <a:t>Isolate insulin itself from beta cells of human pancreas.</a:t>
            </a:r>
          </a:p>
          <a:p>
            <a:pPr marL="514350" indent="-514350">
              <a:buFontTx/>
              <a:buAutoNum type="alphaUcPeriod"/>
            </a:pPr>
            <a:r>
              <a:rPr lang="en-CA" altLang="en-US" sz="2800"/>
              <a:t>Isolate all mRNAs produced by beta cells of human pancreas.</a:t>
            </a:r>
          </a:p>
        </p:txBody>
      </p:sp>
      <p:sp>
        <p:nvSpPr>
          <p:cNvPr id="12292" name="TextBox 3" hidden="1">
            <a:extLst>
              <a:ext uri="{FF2B5EF4-FFF2-40B4-BE49-F238E27FC236}">
                <a16:creationId xmlns:a16="http://schemas.microsoft.com/office/drawing/2014/main" id="{81996C60-1F42-8FFC-555B-A47F1695B3DC}"/>
              </a:ext>
            </a:extLst>
          </p:cNvPr>
          <p:cNvSpPr txBox="1">
            <a:spLocks noChangeArrowheads="1"/>
          </p:cNvSpPr>
          <p:nvPr>
            <p:custDataLst>
              <p:tags r:id="rId4"/>
            </p:custDataLst>
          </p:nvPr>
        </p:nvSpPr>
        <p:spPr bwMode="auto">
          <a:xfrm>
            <a:off x="457200" y="4318000"/>
            <a:ext cx="1458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2060"/>
                </a:solidFill>
                <a:latin typeface="Calibri" panose="020F0502020204030204" pitchFamily="34" charset="0"/>
              </a:defRPr>
            </a:lvl1pPr>
            <a:lvl2pPr marL="742950" indent="-285750">
              <a:spcBef>
                <a:spcPct val="20000"/>
              </a:spcBef>
              <a:buChar char="–"/>
              <a:defRPr sz="2800">
                <a:solidFill>
                  <a:srgbClr val="002060"/>
                </a:solidFill>
                <a:latin typeface="Calibri" panose="020F0502020204030204" pitchFamily="34" charset="0"/>
              </a:defRPr>
            </a:lvl2pPr>
            <a:lvl3pPr marL="1143000" indent="-228600">
              <a:spcBef>
                <a:spcPct val="20000"/>
              </a:spcBef>
              <a:buChar char="•"/>
              <a:defRPr sz="2400">
                <a:solidFill>
                  <a:srgbClr val="002060"/>
                </a:solidFill>
                <a:latin typeface="Calibri" panose="020F0502020204030204" pitchFamily="34" charset="0"/>
              </a:defRPr>
            </a:lvl3pPr>
            <a:lvl4pPr marL="1600200" indent="-228600">
              <a:spcBef>
                <a:spcPct val="20000"/>
              </a:spcBef>
              <a:buChar char="–"/>
              <a:defRPr sz="2000">
                <a:solidFill>
                  <a:srgbClr val="002060"/>
                </a:solidFill>
                <a:latin typeface="Calibri" panose="020F0502020204030204" pitchFamily="34" charset="0"/>
              </a:defRPr>
            </a:lvl4pPr>
            <a:lvl5pPr marL="2057400" indent="-228600">
              <a:spcBef>
                <a:spcPct val="20000"/>
              </a:spcBef>
              <a:buChar char="»"/>
              <a:defRPr sz="2000">
                <a:solidFill>
                  <a:srgbClr val="002060"/>
                </a:solidFill>
                <a:latin typeface="Calibri" panose="020F0502020204030204" pitchFamily="34" charset="0"/>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defRPr>
            </a:lvl9pPr>
          </a:lstStyle>
          <a:p>
            <a:pPr eaLnBrk="1" hangingPunct="1">
              <a:spcBef>
                <a:spcPct val="0"/>
              </a:spcBef>
              <a:buFontTx/>
              <a:buNone/>
            </a:pPr>
            <a:r>
              <a:rPr lang="en-CA" altLang="en-US" sz="2400">
                <a:solidFill>
                  <a:schemeClr val="tx1"/>
                </a:solidFill>
                <a:latin typeface="Times New Roman" panose="02020603050405020304" pitchFamily="18" charset="0"/>
              </a:rPr>
              <a:t>[Default]</a:t>
            </a:r>
          </a:p>
          <a:p>
            <a:pPr eaLnBrk="1" hangingPunct="1">
              <a:spcBef>
                <a:spcPct val="0"/>
              </a:spcBef>
              <a:buFontTx/>
              <a:buNone/>
            </a:pPr>
            <a:r>
              <a:rPr lang="en-CA" altLang="en-US" sz="2400">
                <a:solidFill>
                  <a:schemeClr val="tx1"/>
                </a:solidFill>
                <a:latin typeface="Times New Roman" panose="02020603050405020304" pitchFamily="18" charset="0"/>
              </a:rPr>
              <a:t>[MC Any]</a:t>
            </a:r>
          </a:p>
          <a:p>
            <a:pPr eaLnBrk="1" hangingPunct="1">
              <a:spcBef>
                <a:spcPct val="0"/>
              </a:spcBef>
              <a:buFontTx/>
              <a:buNone/>
            </a:pPr>
            <a:r>
              <a:rPr lang="en-CA" altLang="en-US" sz="2400">
                <a:solidFill>
                  <a:schemeClr val="tx1"/>
                </a:solidFill>
                <a:latin typeface="Times New Roman" panose="02020603050405020304" pitchFamily="18" charset="0"/>
              </a:rPr>
              <a:t>[MC All]</a:t>
            </a:r>
          </a:p>
        </p:txBody>
      </p:sp>
      <p:pic>
        <p:nvPicPr>
          <p:cNvPr id="12293" name="Picture 2">
            <a:extLst>
              <a:ext uri="{FF2B5EF4-FFF2-40B4-BE49-F238E27FC236}">
                <a16:creationId xmlns:a16="http://schemas.microsoft.com/office/drawing/2014/main" id="{05BCACFB-97A6-1A59-368A-B6BB16807D14}"/>
              </a:ext>
            </a:extLst>
          </p:cNvPr>
          <p:cNvPicPr>
            <a:picLocks/>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355600" y="24638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a:extLst>
              <a:ext uri="{FF2B5EF4-FFF2-40B4-BE49-F238E27FC236}">
                <a16:creationId xmlns:a16="http://schemas.microsoft.com/office/drawing/2014/main" id="{6A7D123B-702D-1392-9D0D-6631F10B7674}"/>
              </a:ext>
            </a:extLst>
          </p:cNvPr>
          <p:cNvPicPr>
            <a:picLocks/>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355600" y="33147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a:extLst>
              <a:ext uri="{FF2B5EF4-FFF2-40B4-BE49-F238E27FC236}">
                <a16:creationId xmlns:a16="http://schemas.microsoft.com/office/drawing/2014/main" id="{C24BF6B5-E6D6-C054-4D87-98E79E6F2F69}"/>
              </a:ext>
            </a:extLst>
          </p:cNvPr>
          <p:cNvPicPr>
            <a:picLocks/>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355600" y="38227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a:extLst>
              <a:ext uri="{FF2B5EF4-FFF2-40B4-BE49-F238E27FC236}">
                <a16:creationId xmlns:a16="http://schemas.microsoft.com/office/drawing/2014/main" id="{37AE4D07-C75E-2C18-7F25-E833D3CA7D53}"/>
              </a:ext>
            </a:extLst>
          </p:cNvPr>
          <p:cNvPicPr>
            <a:picLocks/>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355600" y="47625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10F6-5A37-4B20-D5F0-43CC92ADCCAD}"/>
              </a:ext>
            </a:extLst>
          </p:cNvPr>
          <p:cNvSpPr>
            <a:spLocks noGrp="1"/>
          </p:cNvSpPr>
          <p:nvPr>
            <p:ph type="title"/>
          </p:nvPr>
        </p:nvSpPr>
        <p:spPr/>
        <p:txBody>
          <a:bodyPr/>
          <a:lstStyle/>
          <a:p>
            <a:pPr>
              <a:defRPr/>
            </a:pPr>
            <a:r>
              <a:rPr lang="en-CA" dirty="0"/>
              <a:t>Question 4</a:t>
            </a:r>
          </a:p>
        </p:txBody>
      </p:sp>
      <p:sp>
        <p:nvSpPr>
          <p:cNvPr id="3" name="Content Placeholder 2">
            <a:extLst>
              <a:ext uri="{FF2B5EF4-FFF2-40B4-BE49-F238E27FC236}">
                <a16:creationId xmlns:a16="http://schemas.microsoft.com/office/drawing/2014/main" id="{884E9506-A81F-8A21-F1B7-8E8C0FC7F5DD}"/>
              </a:ext>
            </a:extLst>
          </p:cNvPr>
          <p:cNvSpPr>
            <a:spLocks noGrp="1"/>
          </p:cNvSpPr>
          <p:nvPr>
            <p:ph idx="1"/>
          </p:nvPr>
        </p:nvSpPr>
        <p:spPr/>
        <p:txBody>
          <a:bodyPr/>
          <a:lstStyle/>
          <a:p>
            <a:pPr marL="0" indent="0">
              <a:buFontTx/>
              <a:buNone/>
              <a:defRPr/>
            </a:pPr>
            <a:r>
              <a:rPr lang="en-CA" b="1" dirty="0">
                <a:effectLst>
                  <a:outerShdw blurRad="38100" dist="38100" dir="2700000" algn="tl">
                    <a:srgbClr val="000000">
                      <a:alpha val="43137"/>
                    </a:srgbClr>
                  </a:outerShdw>
                </a:effectLst>
              </a:rPr>
              <a:t>An intern on your team does not understand the reason for using reverse transcriptase in the protocol. She asks you for clarification. How would you explain the role of this enzyme in the cloning protocol to her? (2 min)</a:t>
            </a:r>
          </a:p>
          <a:p>
            <a:pPr>
              <a:defRPr/>
            </a:pPr>
            <a:endParaRPr lang="en-CA"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206F-B28B-7A40-9842-B22955FC59C6}"/>
              </a:ext>
            </a:extLst>
          </p:cNvPr>
          <p:cNvSpPr>
            <a:spLocks noGrp="1"/>
          </p:cNvSpPr>
          <p:nvPr>
            <p:ph type="title"/>
          </p:nvPr>
        </p:nvSpPr>
        <p:spPr/>
        <p:txBody>
          <a:bodyPr/>
          <a:lstStyle/>
          <a:p>
            <a:pPr>
              <a:defRPr/>
            </a:pPr>
            <a:r>
              <a:rPr lang="en-CA" dirty="0"/>
              <a:t>Question 5- Part 1</a:t>
            </a:r>
          </a:p>
        </p:txBody>
      </p:sp>
      <p:sp>
        <p:nvSpPr>
          <p:cNvPr id="17411" name="Content Placeholder 2">
            <a:extLst>
              <a:ext uri="{FF2B5EF4-FFF2-40B4-BE49-F238E27FC236}">
                <a16:creationId xmlns:a16="http://schemas.microsoft.com/office/drawing/2014/main" id="{1C26FBFA-5BF5-4D9A-D642-D2BBC105C9EB}"/>
              </a:ext>
            </a:extLst>
          </p:cNvPr>
          <p:cNvSpPr>
            <a:spLocks noGrp="1"/>
          </p:cNvSpPr>
          <p:nvPr>
            <p:ph idx="1"/>
          </p:nvPr>
        </p:nvSpPr>
        <p:spPr/>
        <p:txBody>
          <a:bodyPr/>
          <a:lstStyle/>
          <a:p>
            <a:pPr marL="0" indent="0">
              <a:buFontTx/>
              <a:buNone/>
            </a:pPr>
            <a:r>
              <a:rPr lang="en-CA" altLang="en-US" b="1"/>
              <a:t>As part of the cloning protocol, recombinant DNA technology is used in order to produce a recombinant plasmid. Which molecular tools are needed in order to produce such a plasmid? (2 min)</a:t>
            </a:r>
          </a:p>
          <a:p>
            <a:pPr marL="0" indent="0">
              <a:buFontTx/>
              <a:buNone/>
            </a:pPr>
            <a:endParaRPr lang="en-CA" alt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538D-43B3-D975-ACE0-F86BEA5B7F2D}"/>
              </a:ext>
            </a:extLst>
          </p:cNvPr>
          <p:cNvSpPr>
            <a:spLocks noGrp="1"/>
          </p:cNvSpPr>
          <p:nvPr>
            <p:ph type="title"/>
          </p:nvPr>
        </p:nvSpPr>
        <p:spPr/>
        <p:txBody>
          <a:bodyPr/>
          <a:lstStyle/>
          <a:p>
            <a:pPr algn="l">
              <a:defRPr/>
            </a:pPr>
            <a:r>
              <a:rPr lang="en-CA" dirty="0"/>
              <a:t>Question 5-Part 2: And what DNA segments would it contain? </a:t>
            </a:r>
          </a:p>
        </p:txBody>
      </p:sp>
      <p:sp>
        <p:nvSpPr>
          <p:cNvPr id="22531" name="Content Placeholder 2">
            <a:extLst>
              <a:ext uri="{FF2B5EF4-FFF2-40B4-BE49-F238E27FC236}">
                <a16:creationId xmlns:a16="http://schemas.microsoft.com/office/drawing/2014/main" id="{9E0D1103-2081-91C2-BED4-80BBA77095D6}"/>
              </a:ext>
            </a:extLst>
          </p:cNvPr>
          <p:cNvSpPr>
            <a:spLocks noGrp="1"/>
          </p:cNvSpPr>
          <p:nvPr>
            <p:ph idx="1"/>
          </p:nvPr>
        </p:nvSpPr>
        <p:spPr/>
        <p:txBody>
          <a:bodyPr/>
          <a:lstStyle/>
          <a:p>
            <a:r>
              <a:rPr lang="en-CA" altLang="en-US"/>
              <a:t>Draw the plasmid and label the different DNA segments needed to be part of the cloning vector.   </a:t>
            </a: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63&quot;&gt;&lt;object type=&quot;3&quot; unique_id=&quot;10064&quot;&gt;&lt;property id=&quot;20148&quot; value=&quot;5&quot;/&gt;&lt;property id=&quot;20300&quot; value=&quot;Slide 1 - &amp;quot;Cloning of Human Insulin Gene Class Activity&amp;quot;&quot;/&gt;&lt;property id=&quot;20307&quot; value=&quot;2115&quot;/&gt;&lt;/object&gt;&lt;object type=&quot;3&quot; unique_id=&quot;10065&quot;&gt;&lt;property id=&quot;20148&quot; value=&quot;5&quot;/&gt;&lt;property id=&quot;20300&quot; value=&quot;Slide 2&quot;/&gt;&lt;property id=&quot;20307&quot; value=&quot;2116&quot;/&gt;&lt;/object&gt;&lt;object type=&quot;3&quot; unique_id=&quot;10066&quot;&gt;&lt;property id=&quot;20148&quot; value=&quot;5&quot;/&gt;&lt;property id=&quot;20300&quot; value=&quot;Slide 3 - &amp;quot;Question 1&amp;quot;&quot;/&gt;&lt;property id=&quot;20307&quot; value=&quot;2117&quot;/&gt;&lt;/object&gt;&lt;object type=&quot;3&quot; unique_id=&quot;10067&quot;&gt;&lt;property id=&quot;20148&quot; value=&quot;5&quot;/&gt;&lt;property id=&quot;20300&quot; value=&quot;Slide 4&quot;/&gt;&lt;property id=&quot;20307&quot; value=&quot;2120&quot;/&gt;&lt;/object&gt;&lt;object type=&quot;3&quot; unique_id=&quot;10068&quot;&gt;&lt;property id=&quot;20148&quot; value=&quot;5&quot;/&gt;&lt;property id=&quot;20300&quot; value=&quot;Slide 5 - &amp;quot;Question 2&amp;quot;&quot;/&gt;&lt;property id=&quot;20307&quot; value=&quot;2111&quot;/&gt;&lt;/object&gt;&lt;object type=&quot;3&quot; unique_id=&quot;10069&quot;&gt;&lt;property id=&quot;20148&quot; value=&quot;5&quot;/&gt;&lt;property id=&quot;20300&quot; value=&quot;Slide 6&quot;/&gt;&lt;property id=&quot;20307&quot; value=&quot;2119&quot;/&gt;&lt;/object&gt;&lt;object type=&quot;3&quot; unique_id=&quot;10070&quot;&gt;&lt;property id=&quot;20148&quot; value=&quot;5&quot;/&gt;&lt;property id=&quot;20300&quot; value=&quot;Slide 7 - &amp;quot;Question 3: In your first team meeting, the initial steps in cloning the human insulin gene were presented. Several&quot;/&gt;&lt;property id=&quot;20307&quot; value=&quot;2106&quot;/&gt;&lt;/object&gt;&lt;object type=&quot;3&quot; unique_id=&quot;10071&quot;&gt;&lt;property id=&quot;20148&quot; value=&quot;5&quot;/&gt;&lt;property id=&quot;20300&quot; value=&quot;Slide 8 - &amp;quot;Question 4&amp;quot;&quot;/&gt;&lt;property id=&quot;20307&quot; value=&quot;2121&quot;/&gt;&lt;/object&gt;&lt;object type=&quot;3&quot; unique_id=&quot;10072&quot;&gt;&lt;property id=&quot;20148&quot; value=&quot;5&quot;/&gt;&lt;property id=&quot;20300&quot; value=&quot;Slide 9 - &amp;quot;Reverse Transcriptase&amp;quot;&quot;/&gt;&lt;property id=&quot;20307&quot; value=&quot;2131&quot;/&gt;&lt;/object&gt;&lt;object type=&quot;3&quot; unique_id=&quot;10073&quot;&gt;&lt;property id=&quot;20148&quot; value=&quot;5&quot;/&gt;&lt;property id=&quot;20300&quot; value=&quot;Slide 10 - &amp;quot;Question 5- Part 1&amp;quot;&quot;/&gt;&lt;property id=&quot;20307&quot; value=&quot;2123&quot;/&gt;&lt;/object&gt;&lt;object type=&quot;3&quot; unique_id=&quot;10074&quot;&gt;&lt;property id=&quot;20148&quot; value=&quot;5&quot;/&gt;&lt;property id=&quot;20300&quot; value=&quot;Slide 11 - &amp;quot;Restriction endonucleases: EcoRI example&amp;quot;&quot;/&gt;&lt;property id=&quot;20307&quot; value=&quot;2132&quot;/&gt;&lt;/object&gt;&lt;object type=&quot;3&quot; unique_id=&quot;10075&quot;&gt;&lt;property id=&quot;20148&quot; value=&quot;5&quot;/&gt;&lt;property id=&quot;20300&quot; value=&quot;Slide 12&quot;/&gt;&lt;property id=&quot;20307&quot; value=&quot;2134&quot;/&gt;&lt;/object&gt;&lt;object type=&quot;3&quot; unique_id=&quot;10076&quot;&gt;&lt;property id=&quot;20148&quot; value=&quot;5&quot;/&gt;&lt;property id=&quot;20300&quot; value=&quot;Slide 13&quot;/&gt;&lt;property id=&quot;20307&quot; value=&quot;2135&quot;/&gt;&lt;/object&gt;&lt;object type=&quot;3&quot; unique_id=&quot;10077&quot;&gt;&lt;property id=&quot;20148&quot; value=&quot;5&quot;/&gt;&lt;property id=&quot;20300&quot; value=&quot;Slide 14 - &amp;quot;Question 5-Part 2: And what DNA segments would it contain? &amp;quot;&quot;/&gt;&lt;property id=&quot;20307&quot; value=&quot;2138&quot;/&gt;&lt;/object&gt;&lt;object type=&quot;3&quot; unique_id=&quot;10078&quot;&gt;&lt;property id=&quot;20148&quot; value=&quot;5&quot;/&gt;&lt;property id=&quot;20300&quot; value=&quot;Slide 15 - &amp;quot;Question 5-Part 2: And what DNA segments would it contain? &amp;quot;&quot;/&gt;&lt;property id=&quot;20307&quot; value=&quot;2112&quot;/&gt;&lt;/object&gt;&lt;object type=&quot;3&quot; unique_id=&quot;10079&quot;&gt;&lt;property id=&quot;20148&quot; value=&quot;5&quot;/&gt;&lt;property id=&quot;20300&quot; value=&quot;Slide 16 - &amp;quot;Question 6&amp;quot;&quot;/&gt;&lt;property id=&quot;20307&quot; value=&quot;2125&quot;/&gt;&lt;/object&gt;&lt;object type=&quot;3&quot; unique_id=&quot;10080&quot;&gt;&lt;property id=&quot;20148&quot; value=&quot;5&quot;/&gt;&lt;property id=&quot;20300&quot; value=&quot;Slide 17&quot;/&gt;&lt;property id=&quot;20307&quot; value=&quot;2137&quot;/&gt;&lt;/object&gt;&lt;object type=&quot;3&quot; unique_id=&quot;10081&quot;&gt;&lt;property id=&quot;20148&quot; value=&quot;5&quot;/&gt;&lt;property id=&quot;20300&quot; value=&quot;Slide 18 - &amp;quot;Question 7: To help the intern understand the previous step, you give her the following problem to answer. The fig&quot;/&gt;&lt;property id=&quot;20307&quot; value=&quot;2099&quot;/&gt;&lt;/object&gt;&lt;object type=&quot;3&quot; unique_id=&quot;10082&quot;&gt;&lt;property id=&quot;20148&quot; value=&quot;5&quot;/&gt;&lt;property id=&quot;20300&quot; value=&quot;Slide 19 - &amp;quot;Part II of Question 7: Because bacteria replicate so easily, you can test some of your E. coli in the experiment j&quot;/&gt;&lt;property id=&quot;20307&quot; value=&quot;2100&quot;/&gt;&lt;/object&gt;&lt;object type=&quot;3&quot; unique_id=&quot;10083&quot;&gt;&lt;property id=&quot;20148&quot; value=&quot;5&quot;/&gt;&lt;property id=&quot;20300&quot; value=&quot;Slide 20&quot;/&gt;&lt;property id=&quot;20307&quot; value=&quot;2139&quot;/&gt;&lt;/object&gt;&lt;object type=&quot;3&quot; unique_id=&quot;10084&quot;&gt;&lt;property id=&quot;20148&quot; value=&quot;5&quot;/&gt;&lt;property id=&quot;20300&quot; value=&quot;Slide 21&quot;/&gt;&lt;property id=&quot;20307&quot; value=&quot;2140&quot;/&gt;&lt;/object&gt;&lt;object type=&quot;3&quot; unique_id=&quot;10085&quot;&gt;&lt;property id=&quot;20148&quot; value=&quot;5&quot;/&gt;&lt;property id=&quot;20300&quot; value=&quot;Slide 22 - &amp;quot;Question 8&amp;quot;&quot;/&gt;&lt;property id=&quot;20307&quot; value=&quot;2126&quot;/&gt;&lt;/object&gt;&lt;object type=&quot;3&quot; unique_id=&quot;10086&quot;&gt;&lt;property id=&quot;20148&quot; value=&quot;5&quot;/&gt;&lt;property id=&quot;20300&quot; value=&quot;Slide 23&quot;/&gt;&lt;property id=&quot;20307&quot; value=&quot;2127&quot;/&gt;&lt;/object&gt;&lt;object type=&quot;3&quot; unique_id=&quot;10087&quot;&gt;&lt;property id=&quot;20148&quot; value=&quot;5&quot;/&gt;&lt;property id=&quot;20300&quot; value=&quot;Slide 24 - &amp;quot;Question 9: Not all bacterial cells pick up the recombinant plasmids containing human insulin cDNA. What method is&quot;/&gt;&lt;property id=&quot;20307&quot; value=&quot;2114&quot;/&gt;&lt;/object&gt;&lt;object type=&quot;3&quot; unique_id=&quot;10088&quot;&gt;&lt;property id=&quot;20148&quot; value=&quot;5&quot;/&gt;&lt;property id=&quot;20300&quot; value=&quot;Slide 25&quot;/&gt;&lt;property id=&quot;20307&quot; value=&quot;2141&quot;/&gt;&lt;/object&gt;&lt;object type=&quot;3&quot; unique_id=&quot;10089&quot;&gt;&lt;property id=&quot;20148&quot; value=&quot;5&quot;/&gt;&lt;property id=&quot;20300&quot; value=&quot;Slide 26 - &amp;quot;Question 10&amp;quot;&quot;/&gt;&lt;property id=&quot;20307&quot; value=&quot;2128&quot;/&gt;&lt;/object&gt;&lt;object type=&quot;3&quot; unique_id=&quot;10090&quot;&gt;&lt;property id=&quot;20148&quot; value=&quot;5&quot;/&gt;&lt;property id=&quot;20300&quot; value=&quot;Slide 27&quot;/&gt;&lt;property id=&quot;20307&quot; value=&quot;2129&quot;/&gt;&lt;/object&gt;&lt;object type=&quot;3&quot; unique_id=&quot;10091&quot;&gt;&lt;property id=&quot;20148&quot; value=&quot;5&quot;/&gt;&lt;property id=&quot;20300&quot; value=&quot;Slide 28 - &amp;quot;Question 11: Tools for gene manipulation&amp;quot;&quot;/&gt;&lt;property id=&quot;20307&quot; value=&quot;2142&quot;/&gt;&lt;/object&gt;&lt;object type=&quot;3&quot; unique_id=&quot;10092&quot;&gt;&lt;property id=&quot;20148&quot; value=&quot;5&quot;/&gt;&lt;property id=&quot;20300&quot; value=&quot;Slide 29&quot;/&gt;&lt;property id=&quot;20307&quot; value=&quot;2143&quot;/&gt;&lt;/object&gt;&lt;object type=&quot;3&quot; unique_id=&quot;10093&quot;&gt;&lt;property id=&quot;20148&quot; value=&quot;5&quot;/&gt;&lt;property id=&quot;20300&quot; value=&quot;Slide 30 - &amp;quot;Question 12&amp;quot;&quot;/&gt;&lt;property id=&quot;20307&quot; value=&quot;2130&quot;/&gt;&lt;/object&gt;&lt;/object&gt;&lt;object type=&quot;8&quot; unique_id=&quot;10125&quot;&gt;&lt;/object&gt;&lt;/object&gt;&lt;/database&gt;"/>
  <p:tag name="MMPROD_NEXTUNIQUEID" val="1001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CPSSLIDEREVISION" val="1.0.0"/>
  <p:tag name="CPSSLIDETEMPLATE" val="MC4 - No Graphic"/>
  <p:tag name="CORRECTANSWERSTEM" val="-1"/>
</p:tagLst>
</file>

<file path=ppt/tags/tag11.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12.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13.xml><?xml version="1.0" encoding="utf-8"?>
<p:tagLst xmlns:a="http://schemas.openxmlformats.org/drawingml/2006/main" xmlns:r="http://schemas.openxmlformats.org/officeDocument/2006/relationships" xmlns:p="http://schemas.openxmlformats.org/presentationml/2006/main">
  <p:tag name="CPSSHAPETYPE" val="MCTypes"/>
</p:tagLst>
</file>

<file path=ppt/tags/tag14.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15.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16.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17.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18.xml><?xml version="1.0" encoding="utf-8"?>
<p:tagLst xmlns:a="http://schemas.openxmlformats.org/drawingml/2006/main" xmlns:r="http://schemas.openxmlformats.org/officeDocument/2006/relationships" xmlns:p="http://schemas.openxmlformats.org/presentationml/2006/main">
  <p:tag name="CPSSHAPETYPE" val="Incorrect"/>
  <p:tag name="ANSWERSTEMINDEX" val="4"/>
</p:tagLst>
</file>

<file path=ppt/tags/tag19.xml><?xml version="1.0" encoding="utf-8"?>
<p:tagLst xmlns:a="http://schemas.openxmlformats.org/drawingml/2006/main" xmlns:r="http://schemas.openxmlformats.org/officeDocument/2006/relationships" xmlns:p="http://schemas.openxmlformats.org/presentationml/2006/main">
  <p:tag name="CPSSLIDEREVISION" val="1.0.0"/>
  <p:tag name="CPSSLIDETEMPLATE" val="5 Answer"/>
  <p:tag name="CORRECTANSWERSTEM" val="-1"/>
</p:tagLst>
</file>

<file path=ppt/tags/tag2.xml><?xml version="1.0" encoding="utf-8"?>
<p:tagLst xmlns:a="http://schemas.openxmlformats.org/drawingml/2006/main" xmlns:r="http://schemas.openxmlformats.org/officeDocument/2006/relationships" xmlns:p="http://schemas.openxmlformats.org/presentationml/2006/main">
  <p:tag name="CPSSLIDEREVISION" val="1.0.0"/>
  <p:tag name="CPSSLIDETEMPLATE" val="MC4 - No Graphic"/>
  <p:tag name="CORRECTMCTYPESTEM" val="0"/>
  <p:tag name="CORRECTANSWERSTEM" val="-1"/>
</p:tagLst>
</file>

<file path=ppt/tags/tag20.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21.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24.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25.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26.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27.xml><?xml version="1.0" encoding="utf-8"?>
<p:tagLst xmlns:a="http://schemas.openxmlformats.org/drawingml/2006/main" xmlns:r="http://schemas.openxmlformats.org/officeDocument/2006/relationships" xmlns:p="http://schemas.openxmlformats.org/presentationml/2006/main">
  <p:tag name="CPSSHAPETYPE" val="Incorrect"/>
  <p:tag name="ANSWERSTEMINDEX" val="4"/>
</p:tagLst>
</file>

<file path=ppt/tags/tag28.xml><?xml version="1.0" encoding="utf-8"?>
<p:tagLst xmlns:a="http://schemas.openxmlformats.org/drawingml/2006/main" xmlns:r="http://schemas.openxmlformats.org/officeDocument/2006/relationships" xmlns:p="http://schemas.openxmlformats.org/presentationml/2006/main">
  <p:tag name="CPSSLIDEREVISION" val="1.0.0"/>
  <p:tag name="CPSSLIDETEMPLATE" val="3 Answer"/>
  <p:tag name="CORRECTANSWERSTEM" val="-1"/>
</p:tagLst>
</file>

<file path=ppt/tags/tag29.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3.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30.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31.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32.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33.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34.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35.xml><?xml version="1.0" encoding="utf-8"?>
<p:tagLst xmlns:a="http://schemas.openxmlformats.org/drawingml/2006/main" xmlns:r="http://schemas.openxmlformats.org/officeDocument/2006/relationships" xmlns:p="http://schemas.openxmlformats.org/presentationml/2006/main">
  <p:tag name="CPSSLIDEREVISION" val="1.0.0"/>
  <p:tag name="CPSSLIDETEMPLATE" val="MC4 - No Graphic"/>
  <p:tag name="CORRECTANSWERSTEM" val="-1"/>
</p:tagLst>
</file>

<file path=ppt/tags/tag36.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37.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38.xml><?xml version="1.0" encoding="utf-8"?>
<p:tagLst xmlns:a="http://schemas.openxmlformats.org/drawingml/2006/main" xmlns:r="http://schemas.openxmlformats.org/officeDocument/2006/relationships" xmlns:p="http://schemas.openxmlformats.org/presentationml/2006/main">
  <p:tag name="CPSSHAPETYPE" val="MCTypes"/>
</p:tagLst>
</file>

<file path=ppt/tags/tag39.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4.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40.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41.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42.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43.xml><?xml version="1.0" encoding="utf-8"?>
<p:tagLst xmlns:a="http://schemas.openxmlformats.org/drawingml/2006/main" xmlns:r="http://schemas.openxmlformats.org/officeDocument/2006/relationships" xmlns:p="http://schemas.openxmlformats.org/presentationml/2006/main">
  <p:tag name="CPSSHAPETYPE" val="Incorrect"/>
  <p:tag name="ANSWERSTEMINDEX" val="4"/>
</p:tagLst>
</file>

<file path=ppt/tags/tag5.xml><?xml version="1.0" encoding="utf-8"?>
<p:tagLst xmlns:a="http://schemas.openxmlformats.org/drawingml/2006/main" xmlns:r="http://schemas.openxmlformats.org/officeDocument/2006/relationships" xmlns:p="http://schemas.openxmlformats.org/presentationml/2006/main">
  <p:tag name="CPSSHAPETYPE" val="MCTypes"/>
</p:tagLst>
</file>

<file path=ppt/tags/tag6.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7.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8.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9.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7825</TotalTime>
  <Words>1429</Words>
  <Application>Microsoft Office PowerPoint</Application>
  <PresentationFormat>On-screen Show (4:3)</PresentationFormat>
  <Paragraphs>140</Paragraphs>
  <Slides>22</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Times New Roman</vt:lpstr>
      <vt:lpstr>Default Design</vt:lpstr>
      <vt:lpstr>Document</vt:lpstr>
      <vt:lpstr>Cloning of Human Insulin Gene Class Activity</vt:lpstr>
      <vt:lpstr>PowerPoint Presentation</vt:lpstr>
      <vt:lpstr>Question 1</vt:lpstr>
      <vt:lpstr>Question 2</vt:lpstr>
      <vt:lpstr>PowerPoint Presentation</vt:lpstr>
      <vt:lpstr>Question 3: In your first team meeting, the initial steps in cloning the human insulin gene were presented. Several ideas were discussed (included in the list below). Which of these 4 approaches would you choose? Explain why. </vt:lpstr>
      <vt:lpstr>Question 4</vt:lpstr>
      <vt:lpstr>Question 5- Part 1</vt:lpstr>
      <vt:lpstr>Question 5-Part 2: And what DNA segments would it contain? </vt:lpstr>
      <vt:lpstr>PowerPoint Presentation</vt:lpstr>
      <vt:lpstr>Question 5-Part 2: And what DNA segments would it contain? </vt:lpstr>
      <vt:lpstr>Question 6</vt:lpstr>
      <vt:lpstr>PowerPoint Presentation</vt:lpstr>
      <vt:lpstr>Question 7: To help the intern understand the previous step, you give her the following problem to answer. The figure below shows a piece of foreign DNA being inserted into a plasmid. ampr and tetr are genes that code for resistance to the antibiotics ampicillin and tetratcycline. If E. coli is allowed to take up this vector and then plated on a medium that includes only tetracycline, which of the following will die?</vt:lpstr>
      <vt:lpstr>Part II of Question 7: Because bacteria replicate so easily, you can test some of your E. coli in the experiment just described and still have plenty of identical E.coli left over to test again. How will you isolate E. coli that has taken up a plasmid with the foreign DNA?</vt:lpstr>
      <vt:lpstr>Question 8</vt:lpstr>
      <vt:lpstr>PowerPoint Presentation</vt:lpstr>
      <vt:lpstr>Question 9: Not all bacterial cells pick up the recombinant plasmids containing human insulin cDNA. What method is used to isolate cells that picked up these plasmids only?</vt:lpstr>
      <vt:lpstr>Question 10</vt:lpstr>
      <vt:lpstr>Question 11: Tools for gene manipulation</vt:lpstr>
      <vt:lpstr>PowerPoint Presentation</vt:lpstr>
      <vt:lpstr>Question 12</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Freeman 1e: How we got there</dc:title>
  <dc:creator>Pearson Education</dc:creator>
  <cp:lastModifiedBy>Edward Awad</cp:lastModifiedBy>
  <cp:revision>695</cp:revision>
  <cp:lastPrinted>2015-04-09T18:51:45Z</cp:lastPrinted>
  <dcterms:created xsi:type="dcterms:W3CDTF">2004-07-21T19:08:57Z</dcterms:created>
  <dcterms:modified xsi:type="dcterms:W3CDTF">2024-01-30T15:49:57Z</dcterms:modified>
</cp:coreProperties>
</file>