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971A9A2-6164-49A2-866C-EBEAF7A0AF49}">
  <a:tblStyle styleId="{6971A9A2-6164-49A2-866C-EBEAF7A0AF4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6c983f05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6c983f05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to teacher: students have seen the case and answered a g-quiz about it prior to coming to class in which the questions are listed on the case document and equivalent (approximately) to the questions they will go through in small groups during class.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cb2446c688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cb2446c688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 importance of each element (esp top 3) - what does abnormality indicate? Potential causes? Ease of monitoring? Can we ask the patient do self-monitor?</a:t>
            </a:r>
            <a:endParaRPr/>
          </a:p>
          <a:p>
            <a:pPr indent="0" lvl="0" marL="0" rtl="0" algn="l">
              <a:spcBef>
                <a:spcPts val="0"/>
              </a:spcBef>
              <a:spcAft>
                <a:spcPts val="0"/>
              </a:spcAft>
              <a:buNone/>
            </a:pPr>
            <a:r>
              <a:rPr lang="en"/>
              <a:t>nuance in what is “objective” (e.g. talk test? SOB? Does it matter? Difference between client experience and what we are seeing - sometimes they align, but what if they do not?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cb2446c688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cb2446c688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Reflection questions: what is the relationship between time and intensity? Is there justification for two choices under “type”?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cb2446c688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cb2446c688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of optimal vs non-optimal baseline function: How were they before, and were they managing okay? Why did they land in the ER/hospital/etc?</a:t>
            </a:r>
            <a:endParaRPr/>
          </a:p>
          <a:p>
            <a:pPr indent="0" lvl="0" marL="0" rtl="0" algn="l">
              <a:spcBef>
                <a:spcPts val="0"/>
              </a:spcBef>
              <a:spcAft>
                <a:spcPts val="0"/>
              </a:spcAft>
              <a:buNone/>
            </a:pPr>
            <a:r>
              <a:rPr lang="en"/>
              <a:t>How is/can assistive device be relevant for this patient (she has good balance, what use is a walker? What kind does she need? What are conditions that will affect her ability to do so? Psychosocial factors around A.D. use in such a client?</a:t>
            </a:r>
            <a:endParaRPr/>
          </a:p>
          <a:p>
            <a:pPr indent="0" lvl="0" marL="0" rtl="0" algn="l">
              <a:spcBef>
                <a:spcPts val="0"/>
              </a:spcBef>
              <a:spcAft>
                <a:spcPts val="0"/>
              </a:spcAft>
              <a:buNone/>
            </a:pPr>
            <a:r>
              <a:rPr lang="en"/>
              <a:t>Discuss reasoning behind importance of each element with contextual examples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cb2446c688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cb2446c688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chemeClr val="dk1"/>
                </a:solidFill>
              </a:rPr>
              <a:t>Discussion questions: </a:t>
            </a:r>
            <a:endParaRPr sz="1400">
              <a:solidFill>
                <a:schemeClr val="dk1"/>
              </a:solidFill>
            </a:endParaRPr>
          </a:p>
          <a:p>
            <a:pPr indent="0" lvl="0" marL="0" rtl="0" algn="l">
              <a:spcBef>
                <a:spcPts val="0"/>
              </a:spcBef>
              <a:spcAft>
                <a:spcPts val="0"/>
              </a:spcAft>
              <a:buNone/>
            </a:pPr>
            <a:r>
              <a:rPr lang="en" sz="1400">
                <a:solidFill>
                  <a:schemeClr val="dk1"/>
                </a:solidFill>
              </a:rPr>
              <a:t>Quantifiable goals may just be random numbers if they are not meaningful for the client...so how do we know what is meaningful?</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I</a:t>
            </a:r>
            <a:r>
              <a:rPr lang="en" sz="1400">
                <a:solidFill>
                  <a:schemeClr val="dk1"/>
                </a:solidFill>
              </a:rPr>
              <a:t>s setting “without rests” goals appropriate? Why or why not?</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How can we set goals related to self-management and patient understanding? </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I.e. if much of your intervention centres around “patient education”, how would you measure your effectiveness? Be prepared to defend your answers!</a:t>
            </a:r>
            <a:endParaRPr sz="1400">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102024a8b5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102024a8b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2380f8e1d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2380f8e1d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In-class teacher guided discussion drawing on prior knowledge: students are familiar with how to approach an ortho case - have them call out indicators they would pull from the case to determine improvement or deterioration of the client. Then, together, see which items are also considered for a CR case (and whether the priority or focus/data is different). Then consider other variables not considered in ortho cases. Why do we need these indicators? What is the difference between these two systems?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6c983f054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6c983f054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In-class teacher diagram manually drawn on whiteboard outlining most impt s/sx that WE monitor for in physio with CHF patients as potential signs of unstable or destabilizing condition: (and WHY) - review direction of bloodflow, pump function, where blood backs up, clinical reality of R vs LCHF - usually we don’t know which, only CHF is indicated on chart, clinical consequence = need to monitor for both, discussion on how to do that, and destabilization over days (congestion s/sx) vs sudden dec in CO (mostly s/sx to do with blood getting to the head - sudden drop in BP, pallor, sudden/severe fatigue/weakness, dizziness or syncope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6c983f054c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6c983f054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Answers pulled from open-ended questions in the case, completed as preparation for this activity.</a:t>
            </a:r>
            <a:endParaRPr/>
          </a:p>
          <a:p>
            <a:pPr indent="0" lvl="0" marL="0" rtl="0" algn="l">
              <a:spcBef>
                <a:spcPts val="0"/>
              </a:spcBef>
              <a:spcAft>
                <a:spcPts val="0"/>
              </a:spcAft>
              <a:buNone/>
            </a:pPr>
            <a:r>
              <a:rPr lang="en"/>
              <a:t>Discussion: Nuance/grey areas - how is stability defined and by whom? Look at institutional decisions, look at TIME since discharge, changes since last information was available, when in doubt….?</a:t>
            </a:r>
            <a:endParaRPr/>
          </a:p>
          <a:p>
            <a:pPr indent="0" lvl="0" marL="0" rtl="0" algn="l">
              <a:spcBef>
                <a:spcPts val="0"/>
              </a:spcBef>
              <a:spcAft>
                <a:spcPts val="0"/>
              </a:spcAft>
              <a:buNone/>
            </a:pPr>
            <a:r>
              <a:rPr lang="en"/>
              <a:t>If we are not sure, what extra information can we get to support our decision? </a:t>
            </a:r>
            <a:endParaRPr/>
          </a:p>
          <a:p>
            <a:pPr indent="0" lvl="0" marL="0" rtl="0" algn="l">
              <a:spcBef>
                <a:spcPts val="0"/>
              </a:spcBef>
              <a:spcAft>
                <a:spcPts val="0"/>
              </a:spcAft>
              <a:buNone/>
            </a:pPr>
            <a:r>
              <a:rPr lang="en"/>
              <a:t>Share my own clinical decision and reasoning behind it…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cb2446c688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cb2446c68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Reasons for prioritizing certain elements: urgency vs contextual information that will help us plan</a:t>
            </a:r>
            <a:endParaRPr/>
          </a:p>
          <a:p>
            <a:pPr indent="0" lvl="0" marL="0" rtl="0" algn="l">
              <a:spcBef>
                <a:spcPts val="0"/>
              </a:spcBef>
              <a:spcAft>
                <a:spcPts val="0"/>
              </a:spcAft>
              <a:buNone/>
            </a:pPr>
            <a:r>
              <a:rPr lang="en"/>
              <a:t>“Need to know” (Now vs later)</a:t>
            </a:r>
            <a:endParaRPr/>
          </a:p>
          <a:p>
            <a:pPr indent="0" lvl="0" marL="0" rtl="0" algn="l">
              <a:spcBef>
                <a:spcPts val="0"/>
              </a:spcBef>
              <a:spcAft>
                <a:spcPts val="0"/>
              </a:spcAft>
              <a:buNone/>
            </a:pPr>
            <a:r>
              <a:rPr lang="en"/>
              <a:t>Nice to know (will it help set goals? Not essential information, but will help with decision making regarding treatment priorities, discharge, etc.)</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57ca38090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57ca38090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Reasons for prioritizing certain elements: urgency vs contextual information that will help us plan</a:t>
            </a:r>
            <a:endParaRPr/>
          </a:p>
          <a:p>
            <a:pPr indent="0" lvl="0" marL="0" rtl="0" algn="l">
              <a:spcBef>
                <a:spcPts val="0"/>
              </a:spcBef>
              <a:spcAft>
                <a:spcPts val="0"/>
              </a:spcAft>
              <a:buNone/>
            </a:pPr>
            <a:r>
              <a:rPr lang="en"/>
              <a:t>“Need to know” (Now vs later)</a:t>
            </a:r>
            <a:endParaRPr/>
          </a:p>
          <a:p>
            <a:pPr indent="0" lvl="0" marL="0" rtl="0" algn="l">
              <a:spcBef>
                <a:spcPts val="0"/>
              </a:spcBef>
              <a:spcAft>
                <a:spcPts val="0"/>
              </a:spcAft>
              <a:buNone/>
            </a:pPr>
            <a:r>
              <a:rPr lang="en"/>
              <a:t>Nice to know (will it help set goals? Not essential information, but will help with decision making regarding treatment priorities, discharge, etc.)</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65f5df587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65f5df587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Reasons for prioritizing certain elements: urgency vs contextual information that will help us plan</a:t>
            </a:r>
            <a:endParaRPr/>
          </a:p>
          <a:p>
            <a:pPr indent="0" lvl="0" marL="0" rtl="0" algn="l">
              <a:spcBef>
                <a:spcPts val="0"/>
              </a:spcBef>
              <a:spcAft>
                <a:spcPts val="0"/>
              </a:spcAft>
              <a:buNone/>
            </a:pPr>
            <a:r>
              <a:rPr lang="en"/>
              <a:t>“Need to know” (Now vs later)</a:t>
            </a:r>
            <a:endParaRPr/>
          </a:p>
          <a:p>
            <a:pPr indent="0" lvl="0" marL="0" rtl="0" algn="l">
              <a:spcBef>
                <a:spcPts val="0"/>
              </a:spcBef>
              <a:spcAft>
                <a:spcPts val="0"/>
              </a:spcAft>
              <a:buNone/>
            </a:pPr>
            <a:r>
              <a:rPr lang="en"/>
              <a:t>Nice to know (will it help set goals? Not essential information, but will help with decision making regarding treatment priorities, discharge, etc.)</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cb2446c688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cb2446c688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Identifying missing information from the case - what does each of these elements tell us about the patient, and why are they important (focus on top 3 or 4, afterward, ranking matters less….) Remember CHF patho!! What are key s &amp; sx??</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cb2446c688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cb2446c688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Discussion: - importance of each element (esp top 3) - what does abnormality indicate? Potential causes? Ease of monitoring? Can we ask the patient do self-monitor?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nuance in what is “objective” (e.g. talk test? SOB? BORG? Showed up in both subjective and objective answers… Does it matter how we categorize them? Difference between client experience and what we are seeing - sometimes they align, but what if they do not?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docs.google.com/document/d/12Li4fCU-OTjSI6izZWVUK5QPaltlxclYcVAr2HjAs4c/ed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 Id="rId6"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mdspiro.com/image/data/articles/COPD%20Pocket%20Consultan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mdspiro.com/image/data/articles/COPD%20Pocket%20Consultan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37533" y="64550"/>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Review Olga      case #1</a:t>
            </a:r>
            <a:endParaRPr/>
          </a:p>
        </p:txBody>
      </p:sp>
      <p:sp>
        <p:nvSpPr>
          <p:cNvPr id="55" name="Google Shape;55;p13"/>
          <p:cNvSpPr txBox="1"/>
          <p:nvPr>
            <p:ph idx="1" type="subTitle"/>
          </p:nvPr>
        </p:nvSpPr>
        <p:spPr>
          <a:xfrm>
            <a:off x="237525" y="2154100"/>
            <a:ext cx="8520600" cy="792600"/>
          </a:xfrm>
          <a:prstGeom prst="rect">
            <a:avLst/>
          </a:prstGeom>
        </p:spPr>
        <p:txBody>
          <a:bodyPr anchorCtr="0" anchor="t" bIns="91425" lIns="91425" spcFirstLastPara="1" rIns="91425" wrap="square" tIns="91425">
            <a:normAutofit fontScale="55000"/>
          </a:bodyPr>
          <a:lstStyle/>
          <a:p>
            <a:pPr indent="0" lvl="0" marL="0" rtl="0" algn="ctr">
              <a:spcBef>
                <a:spcPts val="0"/>
              </a:spcBef>
              <a:spcAft>
                <a:spcPts val="0"/>
              </a:spcAft>
              <a:buNone/>
            </a:pPr>
            <a:r>
              <a:rPr lang="en" u="sng">
                <a:solidFill>
                  <a:schemeClr val="hlink"/>
                </a:solidFill>
                <a:hlinkClick r:id="rId3"/>
              </a:rPr>
              <a:t>https://docs.google.com/document/d/12Li4fCU-OTjSI6izZWVUK5QPaltlxclYcVAr2HjAs4c/edit</a:t>
            </a:r>
            <a:endParaRPr/>
          </a:p>
          <a:p>
            <a:pPr indent="0" lvl="0" marL="0" rtl="0" algn="ctr">
              <a:spcBef>
                <a:spcPts val="0"/>
              </a:spcBef>
              <a:spcAft>
                <a:spcPts val="0"/>
              </a:spcAft>
              <a:buNone/>
            </a:pPr>
            <a:r>
              <a:t/>
            </a:r>
            <a:endParaRPr/>
          </a:p>
        </p:txBody>
      </p:sp>
      <p:sp>
        <p:nvSpPr>
          <p:cNvPr id="56" name="Google Shape;56;p13"/>
          <p:cNvSpPr/>
          <p:nvPr/>
        </p:nvSpPr>
        <p:spPr>
          <a:xfrm>
            <a:off x="4873000" y="1316125"/>
            <a:ext cx="753900" cy="753900"/>
          </a:xfrm>
          <a:prstGeom prst="heart">
            <a:avLst/>
          </a:prstGeom>
          <a:solidFill>
            <a:srgbClr val="CC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2"/>
          <p:cNvSpPr txBox="1"/>
          <p:nvPr>
            <p:ph type="title"/>
          </p:nvPr>
        </p:nvSpPr>
        <p:spPr>
          <a:xfrm>
            <a:off x="271000" y="127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120"/>
              <a:t>OB</a:t>
            </a:r>
            <a:r>
              <a:rPr lang="en" sz="2120"/>
              <a:t>JECTIVE monitoring:</a:t>
            </a:r>
            <a:r>
              <a:rPr lang="en" sz="2120"/>
              <a:t> </a:t>
            </a:r>
            <a:endParaRPr sz="2120"/>
          </a:p>
          <a:p>
            <a:pPr indent="0" lvl="0" marL="0" marR="0" rtl="0" algn="l">
              <a:lnSpc>
                <a:spcPct val="100000"/>
              </a:lnSpc>
              <a:spcBef>
                <a:spcPts val="0"/>
              </a:spcBef>
              <a:spcAft>
                <a:spcPts val="0"/>
              </a:spcAft>
              <a:buSzPts val="990"/>
              <a:buNone/>
            </a:pPr>
            <a:r>
              <a:rPr b="1" lang="en" sz="1320">
                <a:solidFill>
                  <a:srgbClr val="3C78D8"/>
                </a:solidFill>
              </a:rPr>
              <a:t>Step 1 - cross out the answers that are NOT OBjective or relevant </a:t>
            </a:r>
            <a:endParaRPr b="1" sz="1320">
              <a:solidFill>
                <a:srgbClr val="3C78D8"/>
              </a:solidFill>
            </a:endParaRPr>
          </a:p>
          <a:p>
            <a:pPr indent="0" lvl="0" marL="0" marR="0" rtl="0" algn="l">
              <a:lnSpc>
                <a:spcPct val="100000"/>
              </a:lnSpc>
              <a:spcBef>
                <a:spcPts val="0"/>
              </a:spcBef>
              <a:spcAft>
                <a:spcPts val="0"/>
              </a:spcAft>
              <a:buSzPts val="990"/>
              <a:buNone/>
            </a:pPr>
            <a:r>
              <a:rPr b="1" lang="en" sz="1320">
                <a:solidFill>
                  <a:srgbClr val="3C78D8"/>
                </a:solidFill>
              </a:rPr>
              <a:t>Step 2 - Then vote on top 3 items to monitor for the case…</a:t>
            </a:r>
            <a:endParaRPr b="1" sz="1320">
              <a:solidFill>
                <a:srgbClr val="3C78D8"/>
              </a:solidFill>
            </a:endParaRPr>
          </a:p>
          <a:p>
            <a:pPr indent="457200" lvl="0" marL="0" rtl="0" algn="l">
              <a:spcBef>
                <a:spcPts val="0"/>
              </a:spcBef>
              <a:spcAft>
                <a:spcPts val="0"/>
              </a:spcAft>
              <a:buClr>
                <a:schemeClr val="dk1"/>
              </a:buClr>
              <a:buSzPts val="990"/>
              <a:buFont typeface="Arial"/>
              <a:buNone/>
            </a:pPr>
            <a:r>
              <a:rPr b="1" lang="en" sz="1320">
                <a:solidFill>
                  <a:srgbClr val="3C78D8"/>
                </a:solidFill>
              </a:rPr>
              <a:t>Little happy faces = not wrong, but not the best answer</a:t>
            </a:r>
            <a:endParaRPr b="1" sz="1320">
              <a:solidFill>
                <a:srgbClr val="3C78D8"/>
              </a:solidFill>
            </a:endParaRPr>
          </a:p>
        </p:txBody>
      </p:sp>
      <p:sp>
        <p:nvSpPr>
          <p:cNvPr id="175" name="Google Shape;175;p22"/>
          <p:cNvSpPr txBox="1"/>
          <p:nvPr>
            <p:ph idx="1" type="body"/>
          </p:nvPr>
        </p:nvSpPr>
        <p:spPr>
          <a:xfrm>
            <a:off x="3468175" y="4272675"/>
            <a:ext cx="3042600" cy="439500"/>
          </a:xfrm>
          <a:prstGeom prst="rect">
            <a:avLst/>
          </a:prstGeom>
          <a:ln cap="flat" cmpd="sng" w="9525">
            <a:solidFill>
              <a:srgbClr val="4A86E8"/>
            </a:solidFill>
            <a:prstDash val="solid"/>
            <a:round/>
            <a:headEnd len="sm" w="sm" type="none"/>
            <a:tailEnd len="sm" w="sm" type="none"/>
          </a:ln>
        </p:spPr>
        <p:txBody>
          <a:bodyPr anchorCtr="0" anchor="t" bIns="91425" lIns="91425" spcFirstLastPara="1" rIns="91425" wrap="square" tIns="91425">
            <a:normAutofit/>
          </a:bodyPr>
          <a:lstStyle/>
          <a:p>
            <a:pPr indent="0" lvl="0" marL="0" marR="0" rtl="0" algn="ctr">
              <a:lnSpc>
                <a:spcPct val="100000"/>
              </a:lnSpc>
              <a:spcBef>
                <a:spcPts val="0"/>
              </a:spcBef>
              <a:spcAft>
                <a:spcPts val="0"/>
              </a:spcAft>
              <a:buNone/>
            </a:pPr>
            <a:r>
              <a:rPr lang="en" sz="1400">
                <a:solidFill>
                  <a:srgbClr val="000000"/>
                </a:solidFill>
              </a:rPr>
              <a:t>Swelling in feet/lower extremities</a:t>
            </a:r>
            <a:endParaRPr sz="1400">
              <a:solidFill>
                <a:srgbClr val="000000"/>
              </a:solidFill>
            </a:endParaRPr>
          </a:p>
        </p:txBody>
      </p:sp>
      <p:sp>
        <p:nvSpPr>
          <p:cNvPr id="176" name="Google Shape;176;p22"/>
          <p:cNvSpPr/>
          <p:nvPr/>
        </p:nvSpPr>
        <p:spPr>
          <a:xfrm>
            <a:off x="3684475" y="1852313"/>
            <a:ext cx="781200" cy="781200"/>
          </a:xfrm>
          <a:prstGeom prst="mathMultiply">
            <a:avLst>
              <a:gd fmla="val 13543" name="adj1"/>
            </a:avLst>
          </a:prstGeom>
          <a:solidFill>
            <a:srgbClr val="CC0000"/>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7" name="Google Shape;177;p22"/>
          <p:cNvSpPr/>
          <p:nvPr/>
        </p:nvSpPr>
        <p:spPr>
          <a:xfrm>
            <a:off x="3684475" y="1852313"/>
            <a:ext cx="781200" cy="781200"/>
          </a:xfrm>
          <a:prstGeom prst="mathMultiply">
            <a:avLst>
              <a:gd fmla="val 13543" name="adj1"/>
            </a:avLst>
          </a:prstGeom>
          <a:solidFill>
            <a:srgbClr val="CC0000"/>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8" name="Google Shape;178;p22"/>
          <p:cNvSpPr/>
          <p:nvPr/>
        </p:nvSpPr>
        <p:spPr>
          <a:xfrm>
            <a:off x="3407850" y="1917413"/>
            <a:ext cx="781200" cy="781200"/>
          </a:xfrm>
          <a:prstGeom prst="mathMultiply">
            <a:avLst>
              <a:gd fmla="val 13543" name="adj1"/>
            </a:avLst>
          </a:prstGeom>
          <a:solidFill>
            <a:srgbClr val="CC0000"/>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9" name="Google Shape;179;p22"/>
          <p:cNvSpPr txBox="1"/>
          <p:nvPr/>
        </p:nvSpPr>
        <p:spPr>
          <a:xfrm>
            <a:off x="816275" y="2371650"/>
            <a:ext cx="14544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respiratory rate </a:t>
            </a:r>
            <a:endParaRPr/>
          </a:p>
        </p:txBody>
      </p:sp>
      <p:sp>
        <p:nvSpPr>
          <p:cNvPr id="180" name="Google Shape;180;p22"/>
          <p:cNvSpPr txBox="1"/>
          <p:nvPr/>
        </p:nvSpPr>
        <p:spPr>
          <a:xfrm>
            <a:off x="5802925" y="2371650"/>
            <a:ext cx="9927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BORG</a:t>
            </a:r>
            <a:endParaRPr/>
          </a:p>
        </p:txBody>
      </p:sp>
      <p:sp>
        <p:nvSpPr>
          <p:cNvPr id="181" name="Google Shape;181;p22"/>
          <p:cNvSpPr txBox="1"/>
          <p:nvPr/>
        </p:nvSpPr>
        <p:spPr>
          <a:xfrm>
            <a:off x="6836300" y="1753150"/>
            <a:ext cx="6867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SOB</a:t>
            </a:r>
            <a:endParaRPr/>
          </a:p>
        </p:txBody>
      </p:sp>
      <p:sp>
        <p:nvSpPr>
          <p:cNvPr id="182" name="Google Shape;182;p22"/>
          <p:cNvSpPr txBox="1"/>
          <p:nvPr/>
        </p:nvSpPr>
        <p:spPr>
          <a:xfrm>
            <a:off x="5611275" y="2990150"/>
            <a:ext cx="8592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O2 sat</a:t>
            </a:r>
            <a:endParaRPr/>
          </a:p>
        </p:txBody>
      </p:sp>
      <p:sp>
        <p:nvSpPr>
          <p:cNvPr id="183" name="Google Shape;183;p22"/>
          <p:cNvSpPr txBox="1"/>
          <p:nvPr/>
        </p:nvSpPr>
        <p:spPr>
          <a:xfrm>
            <a:off x="569650" y="1817888"/>
            <a:ext cx="12408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Dizziness</a:t>
            </a:r>
            <a:endParaRPr/>
          </a:p>
        </p:txBody>
      </p:sp>
      <p:sp>
        <p:nvSpPr>
          <p:cNvPr id="184" name="Google Shape;184;p22"/>
          <p:cNvSpPr txBox="1"/>
          <p:nvPr/>
        </p:nvSpPr>
        <p:spPr>
          <a:xfrm>
            <a:off x="4114500" y="3468100"/>
            <a:ext cx="9927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fatigue</a:t>
            </a:r>
            <a:endParaRPr/>
          </a:p>
        </p:txBody>
      </p:sp>
      <p:sp>
        <p:nvSpPr>
          <p:cNvPr id="185" name="Google Shape;185;p22"/>
          <p:cNvSpPr txBox="1"/>
          <p:nvPr/>
        </p:nvSpPr>
        <p:spPr>
          <a:xfrm>
            <a:off x="6599700" y="3608650"/>
            <a:ext cx="10704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coughing</a:t>
            </a:r>
            <a:endParaRPr/>
          </a:p>
        </p:txBody>
      </p:sp>
      <p:sp>
        <p:nvSpPr>
          <p:cNvPr id="186" name="Google Shape;186;p22"/>
          <p:cNvSpPr txBox="1"/>
          <p:nvPr/>
        </p:nvSpPr>
        <p:spPr>
          <a:xfrm>
            <a:off x="7028825" y="2784700"/>
            <a:ext cx="4659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BP</a:t>
            </a:r>
            <a:endParaRPr/>
          </a:p>
        </p:txBody>
      </p:sp>
      <p:sp>
        <p:nvSpPr>
          <p:cNvPr id="187" name="Google Shape;187;p22"/>
          <p:cNvSpPr txBox="1"/>
          <p:nvPr/>
        </p:nvSpPr>
        <p:spPr>
          <a:xfrm>
            <a:off x="925700" y="3335650"/>
            <a:ext cx="10704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pallor</a:t>
            </a:r>
            <a:endParaRPr/>
          </a:p>
        </p:txBody>
      </p:sp>
      <p:sp>
        <p:nvSpPr>
          <p:cNvPr id="188" name="Google Shape;188;p22"/>
          <p:cNvSpPr txBox="1"/>
          <p:nvPr/>
        </p:nvSpPr>
        <p:spPr>
          <a:xfrm>
            <a:off x="1504050" y="4008850"/>
            <a:ext cx="1070400" cy="400200"/>
          </a:xfrm>
          <a:prstGeom prst="rect">
            <a:avLst/>
          </a:prstGeom>
          <a:noFill/>
          <a:ln cap="flat" cmpd="sng" w="9525">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Talk test</a:t>
            </a:r>
            <a:endParaRPr/>
          </a:p>
        </p:txBody>
      </p:sp>
      <p:sp>
        <p:nvSpPr>
          <p:cNvPr id="189" name="Google Shape;189;p22"/>
          <p:cNvSpPr/>
          <p:nvPr/>
        </p:nvSpPr>
        <p:spPr>
          <a:xfrm>
            <a:off x="3560250" y="2069813"/>
            <a:ext cx="781200" cy="781200"/>
          </a:xfrm>
          <a:prstGeom prst="mathMultiply">
            <a:avLst>
              <a:gd fmla="val 13543" name="adj1"/>
            </a:avLst>
          </a:prstGeom>
          <a:solidFill>
            <a:srgbClr val="CC0000"/>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0" name="Google Shape;190;p22"/>
          <p:cNvSpPr/>
          <p:nvPr/>
        </p:nvSpPr>
        <p:spPr>
          <a:xfrm>
            <a:off x="3753325" y="2069813"/>
            <a:ext cx="781200" cy="781200"/>
          </a:xfrm>
          <a:prstGeom prst="mathMultiply">
            <a:avLst>
              <a:gd fmla="val 13543" name="adj1"/>
            </a:avLst>
          </a:prstGeom>
          <a:solidFill>
            <a:srgbClr val="CC0000"/>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1" name="Google Shape;191;p22"/>
          <p:cNvSpPr/>
          <p:nvPr/>
        </p:nvSpPr>
        <p:spPr>
          <a:xfrm>
            <a:off x="2270675" y="1477925"/>
            <a:ext cx="465900" cy="439500"/>
          </a:xfrm>
          <a:prstGeom prst="smileyFace">
            <a:avLst>
              <a:gd fmla="val 4653" name="adj"/>
            </a:avLst>
          </a:prstGeom>
          <a:solidFill>
            <a:srgbClr val="FFD966"/>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2" name="Google Shape;192;p22"/>
          <p:cNvSpPr/>
          <p:nvPr/>
        </p:nvSpPr>
        <p:spPr>
          <a:xfrm>
            <a:off x="2655225" y="1852325"/>
            <a:ext cx="465900" cy="439500"/>
          </a:xfrm>
          <a:prstGeom prst="smileyFace">
            <a:avLst>
              <a:gd fmla="val 4653" name="adj"/>
            </a:avLst>
          </a:prstGeom>
          <a:solidFill>
            <a:srgbClr val="FFD966"/>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3" name="Google Shape;193;p22"/>
          <p:cNvSpPr/>
          <p:nvPr/>
        </p:nvSpPr>
        <p:spPr>
          <a:xfrm>
            <a:off x="2841875" y="1378400"/>
            <a:ext cx="465900" cy="439500"/>
          </a:xfrm>
          <a:prstGeom prst="smileyFace">
            <a:avLst>
              <a:gd fmla="val 4653" name="adj"/>
            </a:avLst>
          </a:prstGeom>
          <a:solidFill>
            <a:srgbClr val="FFD966"/>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4" name="Google Shape;194;p22"/>
          <p:cNvSpPr/>
          <p:nvPr/>
        </p:nvSpPr>
        <p:spPr>
          <a:xfrm>
            <a:off x="3349325" y="2990150"/>
            <a:ext cx="264000" cy="264900"/>
          </a:xfrm>
          <a:prstGeom prst="smileyFace">
            <a:avLst>
              <a:gd fmla="val 4653" name="adj"/>
            </a:avLst>
          </a:prstGeom>
          <a:solidFill>
            <a:srgbClr val="FFD966"/>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5" name="Google Shape;195;p22"/>
          <p:cNvSpPr/>
          <p:nvPr/>
        </p:nvSpPr>
        <p:spPr>
          <a:xfrm>
            <a:off x="3043775" y="2990150"/>
            <a:ext cx="264000" cy="264900"/>
          </a:xfrm>
          <a:prstGeom prst="smileyFace">
            <a:avLst>
              <a:gd fmla="val 4653" name="adj"/>
            </a:avLst>
          </a:prstGeom>
          <a:solidFill>
            <a:srgbClr val="FFD966"/>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6" name="Google Shape;196;p22"/>
          <p:cNvSpPr txBox="1"/>
          <p:nvPr>
            <p:ph idx="1" type="body"/>
          </p:nvPr>
        </p:nvSpPr>
        <p:spPr>
          <a:xfrm>
            <a:off x="2298575" y="4539025"/>
            <a:ext cx="590400" cy="439500"/>
          </a:xfrm>
          <a:prstGeom prst="rect">
            <a:avLst/>
          </a:prstGeom>
          <a:ln cap="flat" cmpd="sng" w="9525">
            <a:solidFill>
              <a:srgbClr val="4A86E8"/>
            </a:solidFill>
            <a:prstDash val="solid"/>
            <a:round/>
            <a:headEnd len="sm" w="sm" type="none"/>
            <a:tailEnd len="sm" w="sm" type="none"/>
          </a:ln>
        </p:spPr>
        <p:txBody>
          <a:bodyPr anchorCtr="0" anchor="t" bIns="91425" lIns="91425" spcFirstLastPara="1" rIns="91425" wrap="square" tIns="91425">
            <a:normAutofit/>
          </a:bodyPr>
          <a:lstStyle/>
          <a:p>
            <a:pPr indent="0" lvl="0" marL="0" marR="0" rtl="0" algn="ctr">
              <a:lnSpc>
                <a:spcPct val="100000"/>
              </a:lnSpc>
              <a:spcBef>
                <a:spcPts val="0"/>
              </a:spcBef>
              <a:spcAft>
                <a:spcPts val="0"/>
              </a:spcAft>
              <a:buNone/>
            </a:pPr>
            <a:r>
              <a:rPr lang="en" sz="1400">
                <a:solidFill>
                  <a:srgbClr val="000000"/>
                </a:solidFill>
              </a:rPr>
              <a:t>HR</a:t>
            </a:r>
            <a:endParaRPr sz="1400">
              <a:solidFill>
                <a:srgbClr val="000000"/>
              </a:solidFill>
            </a:endParaRPr>
          </a:p>
        </p:txBody>
      </p:sp>
      <p:sp>
        <p:nvSpPr>
          <p:cNvPr id="197" name="Google Shape;197;p22"/>
          <p:cNvSpPr txBox="1"/>
          <p:nvPr>
            <p:ph idx="1" type="body"/>
          </p:nvPr>
        </p:nvSpPr>
        <p:spPr>
          <a:xfrm>
            <a:off x="7264500" y="4194600"/>
            <a:ext cx="556500" cy="439500"/>
          </a:xfrm>
          <a:prstGeom prst="rect">
            <a:avLst/>
          </a:prstGeom>
          <a:ln cap="flat" cmpd="sng" w="9525">
            <a:solidFill>
              <a:srgbClr val="4A86E8"/>
            </a:solidFill>
            <a:prstDash val="solid"/>
            <a:round/>
            <a:headEnd len="sm" w="sm" type="none"/>
            <a:tailEnd len="sm" w="sm" type="none"/>
          </a:ln>
        </p:spPr>
        <p:txBody>
          <a:bodyPr anchorCtr="0" anchor="t" bIns="91425" lIns="91425" spcFirstLastPara="1" rIns="91425" wrap="square" tIns="91425">
            <a:normAutofit/>
          </a:bodyPr>
          <a:lstStyle/>
          <a:p>
            <a:pPr indent="0" lvl="0" marL="0" marR="0" rtl="0" algn="ctr">
              <a:lnSpc>
                <a:spcPct val="100000"/>
              </a:lnSpc>
              <a:spcBef>
                <a:spcPts val="0"/>
              </a:spcBef>
              <a:spcAft>
                <a:spcPts val="0"/>
              </a:spcAft>
              <a:buNone/>
            </a:pPr>
            <a:r>
              <a:rPr lang="en" sz="1400">
                <a:solidFill>
                  <a:srgbClr val="000000"/>
                </a:solidFill>
              </a:rPr>
              <a:t>Gait</a:t>
            </a:r>
            <a:endParaRPr sz="1400">
              <a:solidFill>
                <a:srgbClr val="000000"/>
              </a:solidFill>
            </a:endParaRPr>
          </a:p>
        </p:txBody>
      </p:sp>
      <p:sp>
        <p:nvSpPr>
          <p:cNvPr id="198" name="Google Shape;198;p22"/>
          <p:cNvSpPr/>
          <p:nvPr/>
        </p:nvSpPr>
        <p:spPr>
          <a:xfrm>
            <a:off x="3204175" y="3057800"/>
            <a:ext cx="264000" cy="264900"/>
          </a:xfrm>
          <a:prstGeom prst="smileyFace">
            <a:avLst>
              <a:gd fmla="val 4653" name="adj"/>
            </a:avLst>
          </a:prstGeom>
          <a:solidFill>
            <a:srgbClr val="FFD966"/>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99" name="Google Shape;199;p22"/>
          <p:cNvPicPr preferRelativeResize="0"/>
          <p:nvPr/>
        </p:nvPicPr>
        <p:blipFill rotWithShape="1">
          <a:blip r:embed="rId3">
            <a:alphaModFix/>
          </a:blip>
          <a:srcRect b="27839" l="0" r="0" t="0"/>
          <a:stretch/>
        </p:blipFill>
        <p:spPr>
          <a:xfrm>
            <a:off x="6282900" y="198697"/>
            <a:ext cx="1918853" cy="923099"/>
          </a:xfrm>
          <a:prstGeom prst="rect">
            <a:avLst/>
          </a:prstGeom>
          <a:noFill/>
          <a:ln>
            <a:noFill/>
          </a:ln>
        </p:spPr>
      </p:pic>
      <p:sp>
        <p:nvSpPr>
          <p:cNvPr id="200" name="Google Shape;200;p22"/>
          <p:cNvSpPr/>
          <p:nvPr/>
        </p:nvSpPr>
        <p:spPr>
          <a:xfrm>
            <a:off x="3905725" y="2222213"/>
            <a:ext cx="781200" cy="781200"/>
          </a:xfrm>
          <a:prstGeom prst="mathMultiply">
            <a:avLst>
              <a:gd fmla="val 13543" name="adj1"/>
            </a:avLst>
          </a:prstGeom>
          <a:solidFill>
            <a:srgbClr val="CC0000"/>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1" name="Google Shape;201;p22"/>
          <p:cNvSpPr/>
          <p:nvPr/>
        </p:nvSpPr>
        <p:spPr>
          <a:xfrm>
            <a:off x="3407850" y="3125450"/>
            <a:ext cx="264000" cy="264900"/>
          </a:xfrm>
          <a:prstGeom prst="smileyFace">
            <a:avLst>
              <a:gd fmla="val 4653" name="adj"/>
            </a:avLst>
          </a:prstGeom>
          <a:solidFill>
            <a:srgbClr val="FFD966"/>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120"/>
              <a:t>Training intensity</a:t>
            </a:r>
            <a:endParaRPr sz="2120"/>
          </a:p>
        </p:txBody>
      </p:sp>
      <p:sp>
        <p:nvSpPr>
          <p:cNvPr id="207" name="Google Shape;207;p23"/>
          <p:cNvSpPr/>
          <p:nvPr/>
        </p:nvSpPr>
        <p:spPr>
          <a:xfrm>
            <a:off x="1362825" y="1493813"/>
            <a:ext cx="6828300" cy="84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3"/>
          <p:cNvSpPr/>
          <p:nvPr/>
        </p:nvSpPr>
        <p:spPr>
          <a:xfrm>
            <a:off x="1362825" y="2331075"/>
            <a:ext cx="6828300" cy="108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3"/>
          <p:cNvSpPr/>
          <p:nvPr/>
        </p:nvSpPr>
        <p:spPr>
          <a:xfrm>
            <a:off x="1362825" y="3231725"/>
            <a:ext cx="6828300" cy="108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3"/>
          <p:cNvSpPr txBox="1"/>
          <p:nvPr/>
        </p:nvSpPr>
        <p:spPr>
          <a:xfrm>
            <a:off x="821975" y="1272875"/>
            <a:ext cx="293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1" name="Google Shape;211;p23"/>
          <p:cNvSpPr/>
          <p:nvPr/>
        </p:nvSpPr>
        <p:spPr>
          <a:xfrm>
            <a:off x="879740" y="1186628"/>
            <a:ext cx="393325"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F</a:t>
            </a:r>
          </a:p>
        </p:txBody>
      </p:sp>
      <p:sp>
        <p:nvSpPr>
          <p:cNvPr id="212" name="Google Shape;212;p23"/>
          <p:cNvSpPr/>
          <p:nvPr/>
        </p:nvSpPr>
        <p:spPr>
          <a:xfrm>
            <a:off x="1037715" y="2006403"/>
            <a:ext cx="77362"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I</a:t>
            </a:r>
          </a:p>
        </p:txBody>
      </p:sp>
      <p:sp>
        <p:nvSpPr>
          <p:cNvPr id="213" name="Google Shape;213;p23"/>
          <p:cNvSpPr/>
          <p:nvPr/>
        </p:nvSpPr>
        <p:spPr>
          <a:xfrm flipH="1">
            <a:off x="4572005" y="2999675"/>
            <a:ext cx="95350"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I</a:t>
            </a:r>
          </a:p>
        </p:txBody>
      </p:sp>
      <p:sp>
        <p:nvSpPr>
          <p:cNvPr id="214" name="Google Shape;214;p23"/>
          <p:cNvSpPr/>
          <p:nvPr/>
        </p:nvSpPr>
        <p:spPr>
          <a:xfrm flipH="1">
            <a:off x="4572005" y="2125538"/>
            <a:ext cx="95350"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I</a:t>
            </a:r>
          </a:p>
        </p:txBody>
      </p:sp>
      <p:sp>
        <p:nvSpPr>
          <p:cNvPr id="215" name="Google Shape;215;p23"/>
          <p:cNvSpPr/>
          <p:nvPr/>
        </p:nvSpPr>
        <p:spPr>
          <a:xfrm>
            <a:off x="4572012" y="1251413"/>
            <a:ext cx="95350"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I</a:t>
            </a:r>
          </a:p>
        </p:txBody>
      </p:sp>
      <p:sp>
        <p:nvSpPr>
          <p:cNvPr id="216" name="Google Shape;216;p23"/>
          <p:cNvSpPr/>
          <p:nvPr/>
        </p:nvSpPr>
        <p:spPr>
          <a:xfrm>
            <a:off x="845552" y="2999678"/>
            <a:ext cx="461729"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T</a:t>
            </a:r>
          </a:p>
        </p:txBody>
      </p:sp>
      <p:sp>
        <p:nvSpPr>
          <p:cNvPr id="217" name="Google Shape;217;p23"/>
          <p:cNvSpPr/>
          <p:nvPr/>
        </p:nvSpPr>
        <p:spPr>
          <a:xfrm>
            <a:off x="845552" y="3849353"/>
            <a:ext cx="1901478" cy="74067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Type:</a:t>
            </a:r>
          </a:p>
        </p:txBody>
      </p:sp>
      <p:sp>
        <p:nvSpPr>
          <p:cNvPr id="218" name="Google Shape;218;p23"/>
          <p:cNvSpPr txBox="1"/>
          <p:nvPr/>
        </p:nvSpPr>
        <p:spPr>
          <a:xfrm>
            <a:off x="1328025" y="1138850"/>
            <a:ext cx="714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1x/wk</a:t>
            </a:r>
            <a:endParaRPr/>
          </a:p>
        </p:txBody>
      </p:sp>
      <p:sp>
        <p:nvSpPr>
          <p:cNvPr id="219" name="Google Shape;219;p23"/>
          <p:cNvSpPr txBox="1"/>
          <p:nvPr/>
        </p:nvSpPr>
        <p:spPr>
          <a:xfrm>
            <a:off x="7517225" y="1138850"/>
            <a:ext cx="714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7</a:t>
            </a:r>
            <a:r>
              <a:rPr lang="en"/>
              <a:t>x/wk</a:t>
            </a:r>
            <a:endParaRPr/>
          </a:p>
        </p:txBody>
      </p:sp>
      <p:sp>
        <p:nvSpPr>
          <p:cNvPr id="220" name="Google Shape;220;p23"/>
          <p:cNvSpPr txBox="1"/>
          <p:nvPr/>
        </p:nvSpPr>
        <p:spPr>
          <a:xfrm>
            <a:off x="1362825" y="1924625"/>
            <a:ext cx="956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40%MHR</a:t>
            </a:r>
            <a:endParaRPr/>
          </a:p>
        </p:txBody>
      </p:sp>
      <p:sp>
        <p:nvSpPr>
          <p:cNvPr id="221" name="Google Shape;221;p23"/>
          <p:cNvSpPr txBox="1"/>
          <p:nvPr/>
        </p:nvSpPr>
        <p:spPr>
          <a:xfrm>
            <a:off x="7234425" y="1924625"/>
            <a:ext cx="956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7</a:t>
            </a:r>
            <a:r>
              <a:rPr lang="en"/>
              <a:t>0%MHR</a:t>
            </a:r>
            <a:endParaRPr/>
          </a:p>
        </p:txBody>
      </p:sp>
      <p:sp>
        <p:nvSpPr>
          <p:cNvPr id="222" name="Google Shape;222;p23"/>
          <p:cNvSpPr txBox="1"/>
          <p:nvPr/>
        </p:nvSpPr>
        <p:spPr>
          <a:xfrm>
            <a:off x="1362825" y="2831525"/>
            <a:ext cx="714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2 min</a:t>
            </a:r>
            <a:endParaRPr/>
          </a:p>
        </p:txBody>
      </p:sp>
      <p:sp>
        <p:nvSpPr>
          <p:cNvPr id="223" name="Google Shape;223;p23"/>
          <p:cNvSpPr txBox="1"/>
          <p:nvPr/>
        </p:nvSpPr>
        <p:spPr>
          <a:xfrm>
            <a:off x="7441725" y="2831525"/>
            <a:ext cx="790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20 min</a:t>
            </a:r>
            <a:endParaRPr/>
          </a:p>
        </p:txBody>
      </p:sp>
      <p:pic>
        <p:nvPicPr>
          <p:cNvPr id="224" name="Google Shape;224;p23"/>
          <p:cNvPicPr preferRelativeResize="0"/>
          <p:nvPr/>
        </p:nvPicPr>
        <p:blipFill>
          <a:blip r:embed="rId3">
            <a:alphaModFix/>
          </a:blip>
          <a:stretch>
            <a:fillRect/>
          </a:stretch>
        </p:blipFill>
        <p:spPr>
          <a:xfrm>
            <a:off x="3102025" y="3753013"/>
            <a:ext cx="956700" cy="956700"/>
          </a:xfrm>
          <a:prstGeom prst="rect">
            <a:avLst/>
          </a:prstGeom>
          <a:noFill/>
          <a:ln>
            <a:noFill/>
          </a:ln>
        </p:spPr>
      </p:pic>
      <p:pic>
        <p:nvPicPr>
          <p:cNvPr id="225" name="Google Shape;225;p23"/>
          <p:cNvPicPr preferRelativeResize="0"/>
          <p:nvPr/>
        </p:nvPicPr>
        <p:blipFill>
          <a:blip r:embed="rId4">
            <a:alphaModFix/>
          </a:blip>
          <a:stretch>
            <a:fillRect/>
          </a:stretch>
        </p:blipFill>
        <p:spPr>
          <a:xfrm>
            <a:off x="4413726" y="3753026"/>
            <a:ext cx="1007350" cy="1007350"/>
          </a:xfrm>
          <a:prstGeom prst="rect">
            <a:avLst/>
          </a:prstGeom>
          <a:noFill/>
          <a:ln>
            <a:noFill/>
          </a:ln>
        </p:spPr>
      </p:pic>
      <p:pic>
        <p:nvPicPr>
          <p:cNvPr id="226" name="Google Shape;226;p23"/>
          <p:cNvPicPr preferRelativeResize="0"/>
          <p:nvPr/>
        </p:nvPicPr>
        <p:blipFill>
          <a:blip r:embed="rId5">
            <a:alphaModFix/>
          </a:blip>
          <a:stretch>
            <a:fillRect/>
          </a:stretch>
        </p:blipFill>
        <p:spPr>
          <a:xfrm>
            <a:off x="5706474" y="3675423"/>
            <a:ext cx="956699" cy="1020478"/>
          </a:xfrm>
          <a:prstGeom prst="rect">
            <a:avLst/>
          </a:prstGeom>
          <a:noFill/>
          <a:ln>
            <a:noFill/>
          </a:ln>
        </p:spPr>
      </p:pic>
      <p:pic>
        <p:nvPicPr>
          <p:cNvPr id="227" name="Google Shape;227;p23"/>
          <p:cNvPicPr preferRelativeResize="0"/>
          <p:nvPr/>
        </p:nvPicPr>
        <p:blipFill>
          <a:blip r:embed="rId6">
            <a:alphaModFix/>
          </a:blip>
          <a:stretch>
            <a:fillRect/>
          </a:stretch>
        </p:blipFill>
        <p:spPr>
          <a:xfrm>
            <a:off x="6881250" y="3675425"/>
            <a:ext cx="894474" cy="894474"/>
          </a:xfrm>
          <a:prstGeom prst="rect">
            <a:avLst/>
          </a:prstGeom>
          <a:noFill/>
          <a:ln>
            <a:noFill/>
          </a:ln>
        </p:spPr>
      </p:pic>
      <p:sp>
        <p:nvSpPr>
          <p:cNvPr id="228" name="Google Shape;228;p23"/>
          <p:cNvSpPr/>
          <p:nvPr/>
        </p:nvSpPr>
        <p:spPr>
          <a:xfrm>
            <a:off x="8041125" y="3519300"/>
            <a:ext cx="956700" cy="1176600"/>
          </a:xfrm>
          <a:prstGeom prst="ellipse">
            <a:avLst/>
          </a:prstGeom>
          <a:noFill/>
          <a:ln cap="flat" cmpd="sng" w="38100">
            <a:solidFill>
              <a:srgbClr val="6AA84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4"/>
          <p:cNvSpPr txBox="1"/>
          <p:nvPr>
            <p:ph type="title"/>
          </p:nvPr>
        </p:nvSpPr>
        <p:spPr>
          <a:xfrm>
            <a:off x="311700" y="10700"/>
            <a:ext cx="8520600" cy="70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2120"/>
              <a:t>Patient education: 1. Whiteboard splash, 2. check against this slide,  </a:t>
            </a:r>
            <a:endParaRPr sz="2120"/>
          </a:p>
          <a:p>
            <a:pPr indent="0" lvl="0" marL="0" rtl="0" algn="ctr">
              <a:spcBef>
                <a:spcPts val="0"/>
              </a:spcBef>
              <a:spcAft>
                <a:spcPts val="0"/>
              </a:spcAft>
              <a:buSzPts val="990"/>
              <a:buNone/>
            </a:pPr>
            <a:r>
              <a:rPr lang="en" sz="2120"/>
              <a:t>3. sort into appropriate column (drag &amp; drop)</a:t>
            </a:r>
            <a:endParaRPr sz="2120"/>
          </a:p>
        </p:txBody>
      </p:sp>
      <p:sp>
        <p:nvSpPr>
          <p:cNvPr id="234" name="Google Shape;234;p24"/>
          <p:cNvSpPr txBox="1"/>
          <p:nvPr>
            <p:ph idx="1" type="body"/>
          </p:nvPr>
        </p:nvSpPr>
        <p:spPr>
          <a:xfrm>
            <a:off x="3468175" y="4213075"/>
            <a:ext cx="1973400" cy="499200"/>
          </a:xfrm>
          <a:prstGeom prst="rect">
            <a:avLst/>
          </a:prstGeom>
          <a:ln cap="flat" cmpd="sng" w="9525">
            <a:solidFill>
              <a:schemeClr val="accent1"/>
            </a:solidFill>
            <a:prstDash val="solid"/>
            <a:round/>
            <a:headEnd len="sm" w="sm" type="none"/>
            <a:tailEnd len="sm" w="sm" type="none"/>
          </a:ln>
        </p:spPr>
        <p:txBody>
          <a:bodyPr anchorCtr="0" anchor="t" bIns="91425" lIns="91425" spcFirstLastPara="1" rIns="91425" wrap="square" tIns="91425">
            <a:normAutofit/>
          </a:bodyPr>
          <a:lstStyle/>
          <a:p>
            <a:pPr indent="0" lvl="0" marL="0" marR="0" rtl="0" algn="ctr">
              <a:lnSpc>
                <a:spcPct val="100000"/>
              </a:lnSpc>
              <a:spcBef>
                <a:spcPts val="0"/>
              </a:spcBef>
              <a:spcAft>
                <a:spcPts val="0"/>
              </a:spcAft>
              <a:buNone/>
            </a:pPr>
            <a:r>
              <a:rPr lang="en" sz="1400">
                <a:solidFill>
                  <a:srgbClr val="000000"/>
                </a:solidFill>
              </a:rPr>
              <a:t>What to do if SOB</a:t>
            </a:r>
            <a:endParaRPr sz="1400">
              <a:solidFill>
                <a:srgbClr val="000000"/>
              </a:solidFill>
            </a:endParaRPr>
          </a:p>
        </p:txBody>
      </p:sp>
      <p:sp>
        <p:nvSpPr>
          <p:cNvPr id="235" name="Google Shape;235;p24"/>
          <p:cNvSpPr txBox="1"/>
          <p:nvPr/>
        </p:nvSpPr>
        <p:spPr>
          <a:xfrm>
            <a:off x="547675" y="1712900"/>
            <a:ext cx="2382300" cy="6156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GRADUAL increases in intensity/time</a:t>
            </a:r>
            <a:endParaRPr/>
          </a:p>
        </p:txBody>
      </p:sp>
      <p:sp>
        <p:nvSpPr>
          <p:cNvPr id="236" name="Google Shape;236;p24"/>
          <p:cNvSpPr txBox="1"/>
          <p:nvPr/>
        </p:nvSpPr>
        <p:spPr>
          <a:xfrm>
            <a:off x="5802925" y="2054304"/>
            <a:ext cx="9927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BORG</a:t>
            </a:r>
            <a:endParaRPr/>
          </a:p>
        </p:txBody>
      </p:sp>
      <p:sp>
        <p:nvSpPr>
          <p:cNvPr id="237" name="Google Shape;237;p24"/>
          <p:cNvSpPr txBox="1"/>
          <p:nvPr/>
        </p:nvSpPr>
        <p:spPr>
          <a:xfrm>
            <a:off x="6836300" y="1351944"/>
            <a:ext cx="17142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Excessive </a:t>
            </a:r>
            <a:r>
              <a:rPr lang="en"/>
              <a:t>SOB</a:t>
            </a:r>
            <a:endParaRPr/>
          </a:p>
        </p:txBody>
      </p:sp>
      <p:sp>
        <p:nvSpPr>
          <p:cNvPr id="238" name="Google Shape;238;p24"/>
          <p:cNvSpPr txBox="1"/>
          <p:nvPr/>
        </p:nvSpPr>
        <p:spPr>
          <a:xfrm>
            <a:off x="1774175" y="2510125"/>
            <a:ext cx="18492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Pace yourself</a:t>
            </a:r>
            <a:endParaRPr/>
          </a:p>
        </p:txBody>
      </p:sp>
      <p:sp>
        <p:nvSpPr>
          <p:cNvPr id="239" name="Google Shape;239;p24"/>
          <p:cNvSpPr txBox="1"/>
          <p:nvPr/>
        </p:nvSpPr>
        <p:spPr>
          <a:xfrm>
            <a:off x="3623375" y="3294325"/>
            <a:ext cx="13590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Dizziness </a:t>
            </a:r>
            <a:endParaRPr/>
          </a:p>
        </p:txBody>
      </p:sp>
      <p:sp>
        <p:nvSpPr>
          <p:cNvPr id="240" name="Google Shape;240;p24"/>
          <p:cNvSpPr txBox="1"/>
          <p:nvPr/>
        </p:nvSpPr>
        <p:spPr>
          <a:xfrm>
            <a:off x="6713650" y="3694525"/>
            <a:ext cx="1400400" cy="8313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Benefits of exercise for her condition</a:t>
            </a:r>
            <a:endParaRPr/>
          </a:p>
        </p:txBody>
      </p:sp>
      <p:sp>
        <p:nvSpPr>
          <p:cNvPr id="241" name="Google Shape;241;p24"/>
          <p:cNvSpPr txBox="1"/>
          <p:nvPr/>
        </p:nvSpPr>
        <p:spPr>
          <a:xfrm>
            <a:off x="7069525" y="2454500"/>
            <a:ext cx="16131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C</a:t>
            </a:r>
            <a:r>
              <a:rPr lang="en"/>
              <a:t>hest pain </a:t>
            </a:r>
            <a:endParaRPr/>
          </a:p>
        </p:txBody>
      </p:sp>
      <p:sp>
        <p:nvSpPr>
          <p:cNvPr id="242" name="Google Shape;242;p24"/>
          <p:cNvSpPr txBox="1"/>
          <p:nvPr/>
        </p:nvSpPr>
        <p:spPr>
          <a:xfrm>
            <a:off x="311700" y="3149000"/>
            <a:ext cx="2232600" cy="6156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Importance of warm up &amp; cool down</a:t>
            </a:r>
            <a:endParaRPr/>
          </a:p>
        </p:txBody>
      </p:sp>
      <p:sp>
        <p:nvSpPr>
          <p:cNvPr id="243" name="Google Shape;243;p24"/>
          <p:cNvSpPr txBox="1"/>
          <p:nvPr/>
        </p:nvSpPr>
        <p:spPr>
          <a:xfrm>
            <a:off x="1316875" y="4141375"/>
            <a:ext cx="16131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Talk test </a:t>
            </a:r>
            <a:endParaRPr/>
          </a:p>
        </p:txBody>
      </p:sp>
      <p:sp>
        <p:nvSpPr>
          <p:cNvPr id="244" name="Google Shape;244;p24"/>
          <p:cNvSpPr txBox="1"/>
          <p:nvPr/>
        </p:nvSpPr>
        <p:spPr>
          <a:xfrm>
            <a:off x="449725" y="714775"/>
            <a:ext cx="1973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u="sng">
                <a:solidFill>
                  <a:srgbClr val="38761D"/>
                </a:solidFill>
              </a:rPr>
              <a:t>GENERAL ADVICE</a:t>
            </a:r>
            <a:endParaRPr b="1" u="sng">
              <a:solidFill>
                <a:srgbClr val="38761D"/>
              </a:solidFill>
            </a:endParaRPr>
          </a:p>
        </p:txBody>
      </p:sp>
      <p:sp>
        <p:nvSpPr>
          <p:cNvPr id="245" name="Google Shape;245;p24"/>
          <p:cNvSpPr txBox="1"/>
          <p:nvPr/>
        </p:nvSpPr>
        <p:spPr>
          <a:xfrm>
            <a:off x="3585300" y="807175"/>
            <a:ext cx="1973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u="sng">
                <a:solidFill>
                  <a:srgbClr val="38761D"/>
                </a:solidFill>
              </a:rPr>
              <a:t>SELF-MONITORING</a:t>
            </a:r>
            <a:endParaRPr b="1" u="sng">
              <a:solidFill>
                <a:srgbClr val="38761D"/>
              </a:solidFill>
            </a:endParaRPr>
          </a:p>
        </p:txBody>
      </p:sp>
      <p:sp>
        <p:nvSpPr>
          <p:cNvPr id="246" name="Google Shape;246;p24"/>
          <p:cNvSpPr txBox="1"/>
          <p:nvPr/>
        </p:nvSpPr>
        <p:spPr>
          <a:xfrm>
            <a:off x="6366425" y="772400"/>
            <a:ext cx="19734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u="sng">
                <a:solidFill>
                  <a:srgbClr val="38761D"/>
                </a:solidFill>
              </a:rPr>
              <a:t>“STOP IF...”:</a:t>
            </a:r>
            <a:endParaRPr b="1" u="sng">
              <a:solidFill>
                <a:srgbClr val="38761D"/>
              </a:solidFill>
            </a:endParaRPr>
          </a:p>
        </p:txBody>
      </p:sp>
      <p:sp>
        <p:nvSpPr>
          <p:cNvPr id="247" name="Google Shape;247;p24"/>
          <p:cNvSpPr txBox="1"/>
          <p:nvPr/>
        </p:nvSpPr>
        <p:spPr>
          <a:xfrm>
            <a:off x="3673200" y="1431144"/>
            <a:ext cx="1714200" cy="8313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Exercise only when someone is around</a:t>
            </a:r>
            <a:endParaRPr/>
          </a:p>
        </p:txBody>
      </p:sp>
      <p:sp>
        <p:nvSpPr>
          <p:cNvPr id="248" name="Google Shape;248;p24"/>
          <p:cNvSpPr txBox="1"/>
          <p:nvPr/>
        </p:nvSpPr>
        <p:spPr>
          <a:xfrm>
            <a:off x="5260325" y="2988194"/>
            <a:ext cx="1714200" cy="6156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Avoiding quick position changes</a:t>
            </a:r>
            <a:endParaRPr/>
          </a:p>
        </p:txBody>
      </p:sp>
      <p:sp>
        <p:nvSpPr>
          <p:cNvPr id="249" name="Google Shape;249;p24"/>
          <p:cNvSpPr txBox="1"/>
          <p:nvPr/>
        </p:nvSpPr>
        <p:spPr>
          <a:xfrm>
            <a:off x="3844500" y="2486231"/>
            <a:ext cx="17142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Assistive device?</a:t>
            </a:r>
            <a:endParaRPr/>
          </a:p>
        </p:txBody>
      </p:sp>
      <p:sp>
        <p:nvSpPr>
          <p:cNvPr id="250" name="Google Shape;250;p24"/>
          <p:cNvSpPr txBox="1"/>
          <p:nvPr/>
        </p:nvSpPr>
        <p:spPr>
          <a:xfrm>
            <a:off x="143250" y="1172600"/>
            <a:ext cx="8774100" cy="3848100"/>
          </a:xfrm>
          <a:prstGeom prst="rect">
            <a:avLst/>
          </a:prstGeom>
          <a:solidFill>
            <a:schemeClr val="lt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120"/>
              <a:t>Compose one endurance-r</a:t>
            </a:r>
            <a:r>
              <a:rPr lang="en" sz="2120"/>
              <a:t>elated</a:t>
            </a:r>
            <a:r>
              <a:rPr lang="en" sz="2120"/>
              <a:t> SMART goal</a:t>
            </a:r>
            <a:endParaRPr sz="2120"/>
          </a:p>
        </p:txBody>
      </p:sp>
      <p:sp>
        <p:nvSpPr>
          <p:cNvPr id="256" name="Google Shape;256;p25"/>
          <p:cNvSpPr txBox="1"/>
          <p:nvPr/>
        </p:nvSpPr>
        <p:spPr>
          <a:xfrm>
            <a:off x="1717250" y="1255875"/>
            <a:ext cx="4687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Specific - MOST common things to measure in CR?</a:t>
            </a:r>
            <a:endParaRPr/>
          </a:p>
        </p:txBody>
      </p:sp>
      <p:sp>
        <p:nvSpPr>
          <p:cNvPr id="257" name="Google Shape;257;p25"/>
          <p:cNvSpPr txBox="1"/>
          <p:nvPr/>
        </p:nvSpPr>
        <p:spPr>
          <a:xfrm>
            <a:off x="821975" y="1272875"/>
            <a:ext cx="293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58" name="Google Shape;258;p25"/>
          <p:cNvSpPr/>
          <p:nvPr/>
        </p:nvSpPr>
        <p:spPr>
          <a:xfrm>
            <a:off x="879740" y="1173503"/>
            <a:ext cx="464172" cy="591896"/>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S</a:t>
            </a:r>
          </a:p>
        </p:txBody>
      </p:sp>
      <p:sp>
        <p:nvSpPr>
          <p:cNvPr id="259" name="Google Shape;259;p25"/>
          <p:cNvSpPr/>
          <p:nvPr/>
        </p:nvSpPr>
        <p:spPr>
          <a:xfrm>
            <a:off x="833727" y="1921165"/>
            <a:ext cx="556193"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M</a:t>
            </a:r>
          </a:p>
        </p:txBody>
      </p:sp>
      <p:sp>
        <p:nvSpPr>
          <p:cNvPr id="260" name="Google Shape;260;p25"/>
          <p:cNvSpPr/>
          <p:nvPr/>
        </p:nvSpPr>
        <p:spPr>
          <a:xfrm>
            <a:off x="839027" y="2636490"/>
            <a:ext cx="545606"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A</a:t>
            </a:r>
          </a:p>
        </p:txBody>
      </p:sp>
      <p:sp>
        <p:nvSpPr>
          <p:cNvPr id="261" name="Google Shape;261;p25"/>
          <p:cNvSpPr/>
          <p:nvPr/>
        </p:nvSpPr>
        <p:spPr>
          <a:xfrm>
            <a:off x="854902" y="3344778"/>
            <a:ext cx="513847"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R</a:t>
            </a:r>
          </a:p>
        </p:txBody>
      </p:sp>
      <p:sp>
        <p:nvSpPr>
          <p:cNvPr id="262" name="Google Shape;262;p25"/>
          <p:cNvSpPr/>
          <p:nvPr/>
        </p:nvSpPr>
        <p:spPr>
          <a:xfrm>
            <a:off x="880952" y="4053053"/>
            <a:ext cx="461729" cy="57270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6AA84F"/>
                </a:solidFill>
                <a:latin typeface="Arial"/>
              </a:rPr>
              <a:t>T</a:t>
            </a:r>
          </a:p>
        </p:txBody>
      </p:sp>
      <p:sp>
        <p:nvSpPr>
          <p:cNvPr id="263" name="Google Shape;263;p25"/>
          <p:cNvSpPr txBox="1"/>
          <p:nvPr/>
        </p:nvSpPr>
        <p:spPr>
          <a:xfrm>
            <a:off x="1717250" y="2024275"/>
            <a:ext cx="4687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Measurable - consider time vs distance</a:t>
            </a:r>
            <a:endParaRPr/>
          </a:p>
        </p:txBody>
      </p:sp>
      <p:sp>
        <p:nvSpPr>
          <p:cNvPr id="264" name="Google Shape;264;p25"/>
          <p:cNvSpPr txBox="1"/>
          <p:nvPr/>
        </p:nvSpPr>
        <p:spPr>
          <a:xfrm>
            <a:off x="1777900" y="2705975"/>
            <a:ext cx="7493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Attainable </a:t>
            </a:r>
            <a:r>
              <a:rPr lang="en"/>
              <a:t>- is setting “without rests” goals appropriate IN THIS CLIENT/population? Why? </a:t>
            </a:r>
            <a:endParaRPr/>
          </a:p>
        </p:txBody>
      </p:sp>
      <p:sp>
        <p:nvSpPr>
          <p:cNvPr id="265" name="Google Shape;265;p25"/>
          <p:cNvSpPr txBox="1"/>
          <p:nvPr/>
        </p:nvSpPr>
        <p:spPr>
          <a:xfrm>
            <a:off x="1777900" y="3431025"/>
            <a:ext cx="4687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Relevant - to whom!? </a:t>
            </a:r>
            <a:endParaRPr/>
          </a:p>
        </p:txBody>
      </p:sp>
      <p:sp>
        <p:nvSpPr>
          <p:cNvPr id="266" name="Google Shape;266;p25"/>
          <p:cNvSpPr txBox="1"/>
          <p:nvPr/>
        </p:nvSpPr>
        <p:spPr>
          <a:xfrm>
            <a:off x="1777900" y="4156075"/>
            <a:ext cx="7134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Context dependent. Is your goal a STG or LTG?</a:t>
            </a:r>
            <a:r>
              <a:rPr lang="en"/>
              <a:t> Which is more relevant in the context?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400"/>
              <a:t>Discussion questions: </a:t>
            </a:r>
            <a:endParaRPr sz="3800"/>
          </a:p>
        </p:txBody>
      </p:sp>
      <p:sp>
        <p:nvSpPr>
          <p:cNvPr id="272" name="Google Shape;272;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t/>
            </a:r>
            <a:endParaRPr sz="14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400">
                <a:solidFill>
                  <a:schemeClr val="dk1"/>
                </a:solidFill>
              </a:rPr>
              <a:t>How can we set goals related to self-management and patient understanding? </a:t>
            </a:r>
            <a:endParaRPr sz="1400">
              <a:solidFill>
                <a:schemeClr val="dk1"/>
              </a:solidFill>
            </a:endParaRPr>
          </a:p>
          <a:p>
            <a:pPr indent="0" lvl="0" marL="457200" rtl="0" algn="l">
              <a:lnSpc>
                <a:spcPct val="100000"/>
              </a:lnSpc>
              <a:spcBef>
                <a:spcPts val="0"/>
              </a:spcBef>
              <a:spcAft>
                <a:spcPts val="0"/>
              </a:spcAft>
              <a:buNone/>
            </a:pPr>
            <a:r>
              <a:t/>
            </a:r>
            <a:endParaRPr sz="14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400">
                <a:solidFill>
                  <a:schemeClr val="dk1"/>
                </a:solidFill>
              </a:rPr>
              <a:t>I.e. if much of your intervention centres around “patient education”, how would you measure your effectiveness? </a:t>
            </a:r>
            <a:endParaRPr sz="1400">
              <a:solidFill>
                <a:schemeClr val="dk1"/>
              </a:solidFill>
            </a:endParaRPr>
          </a:p>
          <a:p>
            <a:pPr indent="0" lvl="0" marL="457200" rtl="0" algn="l">
              <a:lnSpc>
                <a:spcPct val="100000"/>
              </a:lnSpc>
              <a:spcBef>
                <a:spcPts val="0"/>
              </a:spcBef>
              <a:spcAft>
                <a:spcPts val="0"/>
              </a:spcAft>
              <a:buNone/>
            </a:pPr>
            <a:r>
              <a:t/>
            </a:r>
            <a:endParaRPr sz="14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400">
                <a:solidFill>
                  <a:schemeClr val="dk1"/>
                </a:solidFill>
              </a:rPr>
              <a:t>How different were your colleagues’ answers compared to yours? </a:t>
            </a:r>
            <a:endParaRPr sz="1400">
              <a:solidFill>
                <a:schemeClr val="dk1"/>
              </a:solidFill>
            </a:endParaRPr>
          </a:p>
          <a:p>
            <a:pPr indent="0" lvl="0" marL="457200" rtl="0" algn="l">
              <a:lnSpc>
                <a:spcPct val="100000"/>
              </a:lnSpc>
              <a:spcBef>
                <a:spcPts val="0"/>
              </a:spcBef>
              <a:spcAft>
                <a:spcPts val="0"/>
              </a:spcAft>
              <a:buNone/>
            </a:pPr>
            <a:r>
              <a:t/>
            </a:r>
            <a:endParaRPr sz="1400">
              <a:solidFill>
                <a:schemeClr val="dk1"/>
              </a:solidFill>
            </a:endParaRPr>
          </a:p>
          <a:p>
            <a:pPr indent="-317500" lvl="0" marL="457200" rtl="0" algn="l">
              <a:lnSpc>
                <a:spcPct val="100000"/>
              </a:lnSpc>
              <a:spcBef>
                <a:spcPts val="0"/>
              </a:spcBef>
              <a:spcAft>
                <a:spcPts val="0"/>
              </a:spcAft>
              <a:buClr>
                <a:schemeClr val="dk1"/>
              </a:buClr>
              <a:buSzPts val="1400"/>
              <a:buChar char="●"/>
            </a:pPr>
            <a:r>
              <a:rPr lang="en" sz="1400">
                <a:solidFill>
                  <a:schemeClr val="dk1"/>
                </a:solidFill>
              </a:rPr>
              <a:t>How difficult was it to come to a consensus?</a:t>
            </a:r>
            <a:endParaRPr sz="14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109925"/>
            <a:ext cx="8520600" cy="711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Group discussion</a:t>
            </a:r>
            <a:endParaRPr/>
          </a:p>
          <a:p>
            <a:pPr indent="0" lvl="0" marL="0" rtl="0" algn="l">
              <a:spcBef>
                <a:spcPts val="0"/>
              </a:spcBef>
              <a:spcAft>
                <a:spcPts val="0"/>
              </a:spcAft>
              <a:buNone/>
            </a:pPr>
            <a:r>
              <a:rPr lang="en"/>
              <a:t>Key information - deciphering relevant details</a:t>
            </a:r>
            <a:endParaRPr/>
          </a:p>
        </p:txBody>
      </p:sp>
      <p:sp>
        <p:nvSpPr>
          <p:cNvPr id="62" name="Google Shape;62;p14"/>
          <p:cNvSpPr txBox="1"/>
          <p:nvPr>
            <p:ph idx="1" type="body"/>
          </p:nvPr>
        </p:nvSpPr>
        <p:spPr>
          <a:xfrm>
            <a:off x="311700" y="965875"/>
            <a:ext cx="8520600" cy="3603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do we approach a case in cardiorespiratory conditions? What are indicators of improvement or deterioration in vascular case (compared to ortho?)</a:t>
            </a:r>
            <a:endParaRPr/>
          </a:p>
          <a:p>
            <a:pPr indent="0" lvl="0" marL="0" rtl="0" algn="l">
              <a:spcBef>
                <a:spcPts val="1200"/>
              </a:spcBef>
              <a:spcAft>
                <a:spcPts val="1200"/>
              </a:spcAft>
              <a:buNone/>
            </a:pPr>
            <a:r>
              <a:t/>
            </a:r>
            <a:endParaRPr/>
          </a:p>
        </p:txBody>
      </p:sp>
      <p:graphicFrame>
        <p:nvGraphicFramePr>
          <p:cNvPr id="63" name="Google Shape;63;p14"/>
          <p:cNvGraphicFramePr/>
          <p:nvPr/>
        </p:nvGraphicFramePr>
        <p:xfrm>
          <a:off x="593600" y="1794210"/>
          <a:ext cx="3000000" cy="3000000"/>
        </p:xfrm>
        <a:graphic>
          <a:graphicData uri="http://schemas.openxmlformats.org/drawingml/2006/table">
            <a:tbl>
              <a:tblPr>
                <a:noFill/>
                <a:tableStyleId>{6971A9A2-6164-49A2-866C-EBEAF7A0AF49}</a:tableStyleId>
              </a:tblPr>
              <a:tblGrid>
                <a:gridCol w="3914150"/>
                <a:gridCol w="3914150"/>
              </a:tblGrid>
              <a:tr h="457150">
                <a:tc>
                  <a:txBody>
                    <a:bodyPr/>
                    <a:lstStyle/>
                    <a:p>
                      <a:pPr indent="0" lvl="0" marL="0" rtl="0" algn="ctr">
                        <a:spcBef>
                          <a:spcPts val="0"/>
                        </a:spcBef>
                        <a:spcAft>
                          <a:spcPts val="0"/>
                        </a:spcAft>
                        <a:buNone/>
                      </a:pPr>
                      <a:r>
                        <a:rPr b="1" lang="en">
                          <a:solidFill>
                            <a:schemeClr val="accent1"/>
                          </a:solidFill>
                        </a:rPr>
                        <a:t>Ortho case</a:t>
                      </a:r>
                      <a:endParaRPr b="1">
                        <a:solidFill>
                          <a:schemeClr val="accent1"/>
                        </a:solidFill>
                      </a:endParaRPr>
                    </a:p>
                  </a:txBody>
                  <a:tcPr marT="91425" marB="91425" marR="91425" marL="91425">
                    <a:lnL cap="flat" cmpd="sng" w="9525">
                      <a:solidFill>
                        <a:srgbClr val="93C47D"/>
                      </a:solidFill>
                      <a:prstDash val="solid"/>
                      <a:round/>
                      <a:headEnd len="sm" w="sm" type="none"/>
                      <a:tailEnd len="sm" w="sm" type="none"/>
                    </a:lnL>
                    <a:lnR cap="flat" cmpd="sng" w="9525">
                      <a:solidFill>
                        <a:srgbClr val="93C47D"/>
                      </a:solidFill>
                      <a:prstDash val="solid"/>
                      <a:round/>
                      <a:headEnd len="sm" w="sm" type="none"/>
                      <a:tailEnd len="sm" w="sm" type="none"/>
                    </a:lnR>
                    <a:lnT cap="flat" cmpd="sng" w="9525">
                      <a:solidFill>
                        <a:srgbClr val="93C47D"/>
                      </a:solidFill>
                      <a:prstDash val="solid"/>
                      <a:round/>
                      <a:headEnd len="sm" w="sm" type="none"/>
                      <a:tailEnd len="sm" w="sm" type="none"/>
                    </a:lnT>
                    <a:lnB cap="flat" cmpd="sng" w="9525">
                      <a:solidFill>
                        <a:srgbClr val="93C47D"/>
                      </a:solidFill>
                      <a:prstDash val="solid"/>
                      <a:round/>
                      <a:headEnd len="sm" w="sm" type="none"/>
                      <a:tailEnd len="sm" w="sm" type="none"/>
                    </a:lnB>
                  </a:tcPr>
                </a:tc>
                <a:tc>
                  <a:txBody>
                    <a:bodyPr/>
                    <a:lstStyle/>
                    <a:p>
                      <a:pPr indent="0" lvl="0" marL="0" rtl="0" algn="ctr">
                        <a:spcBef>
                          <a:spcPts val="0"/>
                        </a:spcBef>
                        <a:spcAft>
                          <a:spcPts val="0"/>
                        </a:spcAft>
                        <a:buNone/>
                      </a:pPr>
                      <a:r>
                        <a:rPr b="1" lang="en">
                          <a:solidFill>
                            <a:srgbClr val="990000"/>
                          </a:solidFill>
                        </a:rPr>
                        <a:t>Vascular case</a:t>
                      </a:r>
                      <a:endParaRPr b="1">
                        <a:solidFill>
                          <a:srgbClr val="990000"/>
                        </a:solidFill>
                      </a:endParaRPr>
                    </a:p>
                  </a:txBody>
                  <a:tcPr marT="91425" marB="91425" marR="91425" marL="91425">
                    <a:lnL cap="flat" cmpd="sng" w="9525">
                      <a:solidFill>
                        <a:srgbClr val="93C47D"/>
                      </a:solidFill>
                      <a:prstDash val="solid"/>
                      <a:round/>
                      <a:headEnd len="sm" w="sm" type="none"/>
                      <a:tailEnd len="sm" w="sm" type="none"/>
                    </a:lnL>
                    <a:lnR cap="flat" cmpd="sng" w="9525">
                      <a:solidFill>
                        <a:srgbClr val="93C47D"/>
                      </a:solidFill>
                      <a:prstDash val="solid"/>
                      <a:round/>
                      <a:headEnd len="sm" w="sm" type="none"/>
                      <a:tailEnd len="sm" w="sm" type="none"/>
                    </a:lnR>
                    <a:lnT cap="flat" cmpd="sng" w="9525">
                      <a:solidFill>
                        <a:srgbClr val="93C47D"/>
                      </a:solidFill>
                      <a:prstDash val="solid"/>
                      <a:round/>
                      <a:headEnd len="sm" w="sm" type="none"/>
                      <a:tailEnd len="sm" w="sm" type="none"/>
                    </a:lnT>
                    <a:lnB cap="flat" cmpd="sng" w="9525">
                      <a:solidFill>
                        <a:srgbClr val="93C47D"/>
                      </a:solidFill>
                      <a:prstDash val="solid"/>
                      <a:round/>
                      <a:headEnd len="sm" w="sm" type="none"/>
                      <a:tailEnd len="sm" w="sm" type="none"/>
                    </a:lnB>
                  </a:tcPr>
                </a:tc>
              </a:tr>
              <a:tr h="2517825">
                <a:tc>
                  <a:txBody>
                    <a:bodyPr/>
                    <a:lstStyle/>
                    <a:p>
                      <a:pPr indent="0" lvl="0" marL="0" rtl="0" algn="l">
                        <a:spcBef>
                          <a:spcPts val="0"/>
                        </a:spcBef>
                        <a:spcAft>
                          <a:spcPts val="0"/>
                        </a:spcAft>
                        <a:buNone/>
                      </a:pPr>
                      <a:r>
                        <a:t/>
                      </a:r>
                      <a:endParaRPr/>
                    </a:p>
                  </a:txBody>
                  <a:tcPr marT="91425" marB="91425" marR="91425" marL="91425">
                    <a:lnL cap="flat" cmpd="sng" w="9525">
                      <a:solidFill>
                        <a:srgbClr val="93C47D"/>
                      </a:solidFill>
                      <a:prstDash val="solid"/>
                      <a:round/>
                      <a:headEnd len="sm" w="sm" type="none"/>
                      <a:tailEnd len="sm" w="sm" type="none"/>
                    </a:lnL>
                    <a:lnR cap="flat" cmpd="sng" w="9525">
                      <a:solidFill>
                        <a:srgbClr val="93C47D"/>
                      </a:solidFill>
                      <a:prstDash val="solid"/>
                      <a:round/>
                      <a:headEnd len="sm" w="sm" type="none"/>
                      <a:tailEnd len="sm" w="sm" type="none"/>
                    </a:lnR>
                    <a:lnT cap="flat" cmpd="sng" w="9525">
                      <a:solidFill>
                        <a:srgbClr val="93C47D"/>
                      </a:solidFill>
                      <a:prstDash val="solid"/>
                      <a:round/>
                      <a:headEnd len="sm" w="sm" type="none"/>
                      <a:tailEnd len="sm" w="sm" type="none"/>
                    </a:lnT>
                    <a:lnB cap="flat" cmpd="sng" w="9525">
                      <a:solidFill>
                        <a:srgbClr val="93C47D"/>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3C47D"/>
                      </a:solidFill>
                      <a:prstDash val="solid"/>
                      <a:round/>
                      <a:headEnd len="sm" w="sm" type="none"/>
                      <a:tailEnd len="sm" w="sm" type="none"/>
                    </a:lnL>
                    <a:lnR cap="flat" cmpd="sng" w="9525">
                      <a:solidFill>
                        <a:srgbClr val="93C47D"/>
                      </a:solidFill>
                      <a:prstDash val="solid"/>
                      <a:round/>
                      <a:headEnd len="sm" w="sm" type="none"/>
                      <a:tailEnd len="sm" w="sm" type="none"/>
                    </a:lnR>
                    <a:lnT cap="flat" cmpd="sng" w="9525">
                      <a:solidFill>
                        <a:srgbClr val="93C47D"/>
                      </a:solidFill>
                      <a:prstDash val="solid"/>
                      <a:round/>
                      <a:headEnd len="sm" w="sm" type="none"/>
                      <a:tailEnd len="sm" w="sm" type="none"/>
                    </a:lnT>
                    <a:lnB cap="flat" cmpd="sng" w="9525">
                      <a:solidFill>
                        <a:srgbClr val="93C47D"/>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109925"/>
            <a:ext cx="8520600" cy="711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Theory bullet:</a:t>
            </a:r>
            <a:endParaRPr/>
          </a:p>
          <a:p>
            <a:pPr indent="0" lvl="0" marL="0" rtl="0" algn="l">
              <a:spcBef>
                <a:spcPts val="0"/>
              </a:spcBef>
              <a:spcAft>
                <a:spcPts val="0"/>
              </a:spcAft>
              <a:buNone/>
            </a:pPr>
            <a:r>
              <a:rPr lang="en"/>
              <a:t>Teacher review congestive heart failure</a:t>
            </a:r>
            <a:endParaRPr/>
          </a:p>
        </p:txBody>
      </p:sp>
      <p:sp>
        <p:nvSpPr>
          <p:cNvPr id="69" name="Google Shape;69;p15"/>
          <p:cNvSpPr txBox="1"/>
          <p:nvPr>
            <p:ph idx="1" type="body"/>
          </p:nvPr>
        </p:nvSpPr>
        <p:spPr>
          <a:xfrm>
            <a:off x="493300" y="979375"/>
            <a:ext cx="8339100" cy="3757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-interactive mini-lecture on whiteboard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2330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Category: And the survey said….</a:t>
            </a:r>
            <a:endParaRPr/>
          </a:p>
          <a:p>
            <a:pPr indent="0" lvl="0" marL="0" rtl="0" algn="l">
              <a:spcBef>
                <a:spcPts val="0"/>
              </a:spcBef>
              <a:spcAft>
                <a:spcPts val="0"/>
              </a:spcAft>
              <a:buNone/>
            </a:pPr>
            <a:r>
              <a:rPr lang="en" sz="2022">
                <a:solidFill>
                  <a:srgbClr val="38761D"/>
                </a:solidFill>
              </a:rPr>
              <a:t>Instruction: choose (highlight) one category, based on 3 colleagues’ responses</a:t>
            </a:r>
            <a:endParaRPr sz="2022">
              <a:solidFill>
                <a:srgbClr val="38761D"/>
              </a:solidFill>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Cat 4: “Although her referral is for improving her deconditioning, her med is changed and she missed her cardiologist visit. We don't know if her cardioresp status is stable.”</a:t>
            </a:r>
            <a:endParaRPr/>
          </a:p>
          <a:p>
            <a:pPr indent="0" lvl="0" marL="0" rtl="0" algn="l">
              <a:spcBef>
                <a:spcPts val="1200"/>
              </a:spcBef>
              <a:spcAft>
                <a:spcPts val="0"/>
              </a:spcAft>
              <a:buNone/>
            </a:pPr>
            <a:r>
              <a:rPr lang="en"/>
              <a:t>Category 3: “controlled disorder (with meds), but her geriatric profile requires investigation as they are unsure of the etiology of the fall. Dizzy spells have not occurred since, meaning there has not been an acute incident since.”</a:t>
            </a:r>
            <a:endParaRPr/>
          </a:p>
          <a:p>
            <a:pPr indent="0" lvl="0" marL="0" rtl="0" algn="l">
              <a:spcBef>
                <a:spcPts val="1200"/>
              </a:spcBef>
              <a:spcAft>
                <a:spcPts val="1200"/>
              </a:spcAft>
              <a:buNone/>
            </a:pPr>
            <a:r>
              <a:rPr lang="en"/>
              <a:t>Category 1: “Pt is seeing physio in order to recover functional autonomy from before hospital visit. No new dx from cardiologist. Pt’s condition is stable and medications have been adjusted.”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200850"/>
            <a:ext cx="8520600" cy="70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1820">
                <a:solidFill>
                  <a:schemeClr val="accent1"/>
                </a:solidFill>
              </a:rPr>
              <a:t>What is missing </a:t>
            </a:r>
            <a:r>
              <a:rPr lang="en" sz="1820">
                <a:solidFill>
                  <a:schemeClr val="accent1"/>
                </a:solidFill>
              </a:rPr>
              <a:t>from the case S/chart review? </a:t>
            </a:r>
            <a:endParaRPr sz="1820">
              <a:solidFill>
                <a:schemeClr val="accent1"/>
              </a:solidFill>
            </a:endParaRPr>
          </a:p>
          <a:p>
            <a:pPr indent="0" lvl="0" marL="0" rtl="0" algn="l">
              <a:spcBef>
                <a:spcPts val="0"/>
              </a:spcBef>
              <a:spcAft>
                <a:spcPts val="0"/>
              </a:spcAft>
              <a:buSzPts val="990"/>
              <a:buNone/>
            </a:pPr>
            <a:r>
              <a:rPr lang="en" sz="1820">
                <a:solidFill>
                  <a:schemeClr val="accent1"/>
                </a:solidFill>
              </a:rPr>
              <a:t>Let’s rank YOUR answers in terms of importance regarding </a:t>
            </a:r>
            <a:r>
              <a:rPr b="1" lang="en" sz="1820">
                <a:solidFill>
                  <a:schemeClr val="accent1"/>
                </a:solidFill>
              </a:rPr>
              <a:t>SAFETY</a:t>
            </a:r>
            <a:r>
              <a:rPr lang="en" sz="1820">
                <a:solidFill>
                  <a:schemeClr val="accent1"/>
                </a:solidFill>
              </a:rPr>
              <a:t>!</a:t>
            </a:r>
            <a:endParaRPr sz="1820">
              <a:solidFill>
                <a:schemeClr val="accent1"/>
              </a:solidFill>
            </a:endParaRPr>
          </a:p>
        </p:txBody>
      </p:sp>
      <p:sp>
        <p:nvSpPr>
          <p:cNvPr id="81" name="Google Shape;81;p17"/>
          <p:cNvSpPr txBox="1"/>
          <p:nvPr>
            <p:ph idx="1" type="body"/>
          </p:nvPr>
        </p:nvSpPr>
        <p:spPr>
          <a:xfrm>
            <a:off x="1025450" y="1152475"/>
            <a:ext cx="7806900" cy="36411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Smoking history?</a:t>
            </a:r>
            <a:endParaRPr/>
          </a:p>
          <a:p>
            <a:pPr indent="0" lvl="0" marL="0" rtl="0" algn="l">
              <a:spcBef>
                <a:spcPts val="1200"/>
              </a:spcBef>
              <a:spcAft>
                <a:spcPts val="0"/>
              </a:spcAft>
              <a:buNone/>
            </a:pPr>
            <a:r>
              <a:rPr lang="en"/>
              <a:t>Coughing history - more details? Which ones?</a:t>
            </a:r>
            <a:endParaRPr/>
          </a:p>
          <a:p>
            <a:pPr indent="0" lvl="0" marL="0" rtl="0" algn="l">
              <a:spcBef>
                <a:spcPts val="1200"/>
              </a:spcBef>
              <a:spcAft>
                <a:spcPts val="0"/>
              </a:spcAft>
              <a:buNone/>
            </a:pPr>
            <a:r>
              <a:rPr lang="en"/>
              <a:t>pt's activity participation</a:t>
            </a:r>
            <a:endParaRPr/>
          </a:p>
          <a:p>
            <a:pPr indent="0" lvl="0" marL="0" rtl="0" algn="l">
              <a:spcBef>
                <a:spcPts val="1200"/>
              </a:spcBef>
              <a:spcAft>
                <a:spcPts val="0"/>
              </a:spcAft>
              <a:buNone/>
            </a:pPr>
            <a:r>
              <a:rPr lang="en"/>
              <a:t>Hx of falls and circumstances surrounding them (e.g. 1st time for fainting?)</a:t>
            </a:r>
            <a:endParaRPr/>
          </a:p>
          <a:p>
            <a:pPr indent="0" lvl="0" marL="0" rtl="0" algn="l">
              <a:spcBef>
                <a:spcPts val="1200"/>
              </a:spcBef>
              <a:spcAft>
                <a:spcPts val="0"/>
              </a:spcAft>
              <a:buNone/>
            </a:pPr>
            <a:r>
              <a:rPr lang="en"/>
              <a:t>Hobbies/activities</a:t>
            </a:r>
            <a:endParaRPr/>
          </a:p>
          <a:p>
            <a:pPr indent="0" lvl="0" marL="0" rtl="0" algn="l">
              <a:spcBef>
                <a:spcPts val="1200"/>
              </a:spcBef>
              <a:spcAft>
                <a:spcPts val="0"/>
              </a:spcAft>
              <a:buNone/>
            </a:pPr>
            <a:r>
              <a:rPr lang="en"/>
              <a:t>Hx of chest pain</a:t>
            </a:r>
            <a:endParaRPr/>
          </a:p>
          <a:p>
            <a:pPr indent="0" lvl="0" marL="0" rtl="0" algn="l">
              <a:spcBef>
                <a:spcPts val="1200"/>
              </a:spcBef>
              <a:spcAft>
                <a:spcPts val="0"/>
              </a:spcAft>
              <a:buNone/>
            </a:pPr>
            <a:r>
              <a:rPr lang="en"/>
              <a:t>More details about SOB </a:t>
            </a:r>
            <a:endParaRPr/>
          </a:p>
          <a:p>
            <a:pPr indent="0" lvl="0" marL="0" rtl="0" algn="l">
              <a:spcBef>
                <a:spcPts val="1200"/>
              </a:spcBef>
              <a:spcAft>
                <a:spcPts val="0"/>
              </a:spcAft>
              <a:buNone/>
            </a:pPr>
            <a:r>
              <a:rPr lang="en"/>
              <a:t>Sleep </a:t>
            </a:r>
            <a:r>
              <a:rPr lang="en"/>
              <a:t>interruptions</a:t>
            </a:r>
            <a:endParaRPr/>
          </a:p>
          <a:p>
            <a:pPr indent="0" lvl="0" marL="0" rtl="0" algn="l">
              <a:spcBef>
                <a:spcPts val="1200"/>
              </a:spcBef>
              <a:spcAft>
                <a:spcPts val="0"/>
              </a:spcAft>
              <a:buNone/>
            </a:pPr>
            <a:r>
              <a:rPr lang="en"/>
              <a:t>How far is the dining hall from her apartment?</a:t>
            </a:r>
            <a:endParaRPr/>
          </a:p>
          <a:p>
            <a:pPr indent="0" lvl="0" marL="0" rtl="0" algn="l">
              <a:spcBef>
                <a:spcPts val="1200"/>
              </a:spcBef>
              <a:spcAft>
                <a:spcPts val="1200"/>
              </a:spcAft>
              <a:buNone/>
            </a:pPr>
            <a:r>
              <a:rPr lang="en"/>
              <a:t>More details about dizziness?</a:t>
            </a:r>
            <a:endParaRPr/>
          </a:p>
        </p:txBody>
      </p:sp>
      <p:sp>
        <p:nvSpPr>
          <p:cNvPr id="82" name="Google Shape;82;p17"/>
          <p:cNvSpPr/>
          <p:nvPr/>
        </p:nvSpPr>
        <p:spPr>
          <a:xfrm>
            <a:off x="288198" y="2758921"/>
            <a:ext cx="224175" cy="304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2</a:t>
            </a:r>
          </a:p>
        </p:txBody>
      </p:sp>
      <p:sp>
        <p:nvSpPr>
          <p:cNvPr id="83" name="Google Shape;83;p17"/>
          <p:cNvSpPr/>
          <p:nvPr/>
        </p:nvSpPr>
        <p:spPr>
          <a:xfrm>
            <a:off x="553450" y="2172975"/>
            <a:ext cx="224175" cy="340399"/>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3</a:t>
            </a:r>
          </a:p>
        </p:txBody>
      </p:sp>
      <p:sp>
        <p:nvSpPr>
          <p:cNvPr id="84" name="Google Shape;84;p17"/>
          <p:cNvSpPr/>
          <p:nvPr/>
        </p:nvSpPr>
        <p:spPr>
          <a:xfrm>
            <a:off x="509939" y="1351079"/>
            <a:ext cx="224176" cy="30455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4</a:t>
            </a:r>
          </a:p>
        </p:txBody>
      </p:sp>
      <p:sp>
        <p:nvSpPr>
          <p:cNvPr id="85" name="Google Shape;85;p17"/>
          <p:cNvSpPr/>
          <p:nvPr/>
        </p:nvSpPr>
        <p:spPr>
          <a:xfrm>
            <a:off x="553461" y="3740964"/>
            <a:ext cx="224175" cy="304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5</a:t>
            </a:r>
          </a:p>
        </p:txBody>
      </p:sp>
      <p:sp>
        <p:nvSpPr>
          <p:cNvPr id="86" name="Google Shape;86;p17"/>
          <p:cNvSpPr/>
          <p:nvPr/>
        </p:nvSpPr>
        <p:spPr>
          <a:xfrm>
            <a:off x="596963" y="2882395"/>
            <a:ext cx="137150" cy="304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1</a:t>
            </a:r>
          </a:p>
        </p:txBody>
      </p:sp>
      <p:sp>
        <p:nvSpPr>
          <p:cNvPr id="87" name="Google Shape;87;p17"/>
          <p:cNvSpPr/>
          <p:nvPr/>
        </p:nvSpPr>
        <p:spPr>
          <a:xfrm>
            <a:off x="433424" y="4267273"/>
            <a:ext cx="224175" cy="304549"/>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6</a:t>
            </a:r>
          </a:p>
        </p:txBody>
      </p:sp>
      <p:sp>
        <p:nvSpPr>
          <p:cNvPr id="88" name="Google Shape;88;p17"/>
          <p:cNvSpPr/>
          <p:nvPr/>
        </p:nvSpPr>
        <p:spPr>
          <a:xfrm>
            <a:off x="769239" y="1872242"/>
            <a:ext cx="209683" cy="300722"/>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7</a:t>
            </a:r>
          </a:p>
        </p:txBody>
      </p:sp>
      <p:sp>
        <p:nvSpPr>
          <p:cNvPr id="89" name="Google Shape;89;p17"/>
          <p:cNvSpPr/>
          <p:nvPr/>
        </p:nvSpPr>
        <p:spPr>
          <a:xfrm>
            <a:off x="180827" y="1017729"/>
            <a:ext cx="213759" cy="31093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8</a:t>
            </a:r>
          </a:p>
        </p:txBody>
      </p:sp>
      <p:sp>
        <p:nvSpPr>
          <p:cNvPr id="90" name="Google Shape;90;p17"/>
          <p:cNvSpPr/>
          <p:nvPr/>
        </p:nvSpPr>
        <p:spPr>
          <a:xfrm>
            <a:off x="734127" y="1017729"/>
            <a:ext cx="213306" cy="31093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9</a:t>
            </a:r>
          </a:p>
        </p:txBody>
      </p:sp>
      <p:sp>
        <p:nvSpPr>
          <p:cNvPr id="91" name="Google Shape;91;p17"/>
          <p:cNvSpPr/>
          <p:nvPr/>
        </p:nvSpPr>
        <p:spPr>
          <a:xfrm>
            <a:off x="657602" y="4793567"/>
            <a:ext cx="432953" cy="31093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10</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200850"/>
            <a:ext cx="8520600" cy="70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1820">
                <a:solidFill>
                  <a:schemeClr val="accent1"/>
                </a:solidFill>
              </a:rPr>
              <a:t>What is missing from the case S/chart review? </a:t>
            </a:r>
            <a:endParaRPr sz="1820">
              <a:solidFill>
                <a:schemeClr val="accent1"/>
              </a:solidFill>
            </a:endParaRPr>
          </a:p>
          <a:p>
            <a:pPr indent="0" lvl="0" marL="0" rtl="0" algn="l">
              <a:spcBef>
                <a:spcPts val="0"/>
              </a:spcBef>
              <a:spcAft>
                <a:spcPts val="0"/>
              </a:spcAft>
              <a:buSzPts val="990"/>
              <a:buNone/>
            </a:pPr>
            <a:r>
              <a:rPr lang="en" sz="1820">
                <a:solidFill>
                  <a:schemeClr val="accent1"/>
                </a:solidFill>
              </a:rPr>
              <a:t>Let’s rank YOUR answers in terms of importance regarding </a:t>
            </a:r>
            <a:r>
              <a:rPr b="1" lang="en" sz="1820">
                <a:solidFill>
                  <a:schemeClr val="accent1"/>
                </a:solidFill>
              </a:rPr>
              <a:t>GOAL SETTING</a:t>
            </a:r>
            <a:r>
              <a:rPr lang="en" sz="1820">
                <a:solidFill>
                  <a:schemeClr val="accent1"/>
                </a:solidFill>
              </a:rPr>
              <a:t>!</a:t>
            </a:r>
            <a:endParaRPr sz="1820">
              <a:solidFill>
                <a:schemeClr val="accent1"/>
              </a:solidFill>
            </a:endParaRPr>
          </a:p>
        </p:txBody>
      </p:sp>
      <p:sp>
        <p:nvSpPr>
          <p:cNvPr id="97" name="Google Shape;97;p18"/>
          <p:cNvSpPr txBox="1"/>
          <p:nvPr>
            <p:ph idx="1" type="body"/>
          </p:nvPr>
        </p:nvSpPr>
        <p:spPr>
          <a:xfrm>
            <a:off x="1025450" y="1152475"/>
            <a:ext cx="7806900" cy="36411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Smoking history?</a:t>
            </a:r>
            <a:endParaRPr/>
          </a:p>
          <a:p>
            <a:pPr indent="0" lvl="0" marL="0" rtl="0" algn="l">
              <a:spcBef>
                <a:spcPts val="1200"/>
              </a:spcBef>
              <a:spcAft>
                <a:spcPts val="0"/>
              </a:spcAft>
              <a:buNone/>
            </a:pPr>
            <a:r>
              <a:rPr lang="en"/>
              <a:t>Coughing history - more details? Which ones?</a:t>
            </a:r>
            <a:endParaRPr/>
          </a:p>
          <a:p>
            <a:pPr indent="0" lvl="0" marL="0" rtl="0" algn="l">
              <a:spcBef>
                <a:spcPts val="1200"/>
              </a:spcBef>
              <a:spcAft>
                <a:spcPts val="0"/>
              </a:spcAft>
              <a:buNone/>
            </a:pPr>
            <a:r>
              <a:rPr lang="en"/>
              <a:t>pt's activity participation</a:t>
            </a:r>
            <a:endParaRPr/>
          </a:p>
          <a:p>
            <a:pPr indent="0" lvl="0" marL="0" rtl="0" algn="l">
              <a:spcBef>
                <a:spcPts val="1200"/>
              </a:spcBef>
              <a:spcAft>
                <a:spcPts val="0"/>
              </a:spcAft>
              <a:buNone/>
            </a:pPr>
            <a:r>
              <a:rPr lang="en"/>
              <a:t>Hx of falls and circumstances surrounding them (1st time for fainting?)</a:t>
            </a:r>
            <a:endParaRPr/>
          </a:p>
          <a:p>
            <a:pPr indent="0" lvl="0" marL="0" rtl="0" algn="l">
              <a:spcBef>
                <a:spcPts val="1200"/>
              </a:spcBef>
              <a:spcAft>
                <a:spcPts val="0"/>
              </a:spcAft>
              <a:buNone/>
            </a:pPr>
            <a:r>
              <a:rPr lang="en"/>
              <a:t>Hobbies/activities</a:t>
            </a:r>
            <a:endParaRPr/>
          </a:p>
          <a:p>
            <a:pPr indent="0" lvl="0" marL="0" rtl="0" algn="l">
              <a:spcBef>
                <a:spcPts val="1200"/>
              </a:spcBef>
              <a:spcAft>
                <a:spcPts val="0"/>
              </a:spcAft>
              <a:buNone/>
            </a:pPr>
            <a:r>
              <a:rPr lang="en"/>
              <a:t>Hx of chest pain</a:t>
            </a:r>
            <a:endParaRPr/>
          </a:p>
          <a:p>
            <a:pPr indent="0" lvl="0" marL="0" rtl="0" algn="l">
              <a:spcBef>
                <a:spcPts val="1200"/>
              </a:spcBef>
              <a:spcAft>
                <a:spcPts val="0"/>
              </a:spcAft>
              <a:buNone/>
            </a:pPr>
            <a:r>
              <a:rPr lang="en"/>
              <a:t>More details about SOB (visual analog scale or </a:t>
            </a:r>
            <a:r>
              <a:rPr lang="en" u="sng">
                <a:solidFill>
                  <a:schemeClr val="hlink"/>
                </a:solidFill>
                <a:hlinkClick r:id="rId3"/>
              </a:rPr>
              <a:t>CAT</a:t>
            </a:r>
            <a:r>
              <a:rPr lang="en"/>
              <a:t> (validated for COPD only though) </a:t>
            </a:r>
            <a:endParaRPr/>
          </a:p>
          <a:p>
            <a:pPr indent="0" lvl="0" marL="0" rtl="0" algn="l">
              <a:spcBef>
                <a:spcPts val="1200"/>
              </a:spcBef>
              <a:spcAft>
                <a:spcPts val="0"/>
              </a:spcAft>
              <a:buNone/>
            </a:pPr>
            <a:r>
              <a:rPr lang="en"/>
              <a:t>Sleep interruptions</a:t>
            </a:r>
            <a:endParaRPr/>
          </a:p>
          <a:p>
            <a:pPr indent="0" lvl="0" marL="0" rtl="0" algn="l">
              <a:spcBef>
                <a:spcPts val="1200"/>
              </a:spcBef>
              <a:spcAft>
                <a:spcPts val="0"/>
              </a:spcAft>
              <a:buNone/>
            </a:pPr>
            <a:r>
              <a:rPr lang="en"/>
              <a:t>How far is the dining hall from her apartment?</a:t>
            </a:r>
            <a:endParaRPr/>
          </a:p>
          <a:p>
            <a:pPr indent="0" lvl="0" marL="0" rtl="0" algn="l">
              <a:spcBef>
                <a:spcPts val="1200"/>
              </a:spcBef>
              <a:spcAft>
                <a:spcPts val="1200"/>
              </a:spcAft>
              <a:buNone/>
            </a:pPr>
            <a:r>
              <a:rPr lang="en"/>
              <a:t>More details about dizziness?</a:t>
            </a:r>
            <a:endParaRPr/>
          </a:p>
        </p:txBody>
      </p:sp>
      <p:sp>
        <p:nvSpPr>
          <p:cNvPr id="98" name="Google Shape;98;p18"/>
          <p:cNvSpPr/>
          <p:nvPr/>
        </p:nvSpPr>
        <p:spPr>
          <a:xfrm>
            <a:off x="288198" y="2758921"/>
            <a:ext cx="224175" cy="304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2</a:t>
            </a:r>
          </a:p>
        </p:txBody>
      </p:sp>
      <p:sp>
        <p:nvSpPr>
          <p:cNvPr id="99" name="Google Shape;99;p18"/>
          <p:cNvSpPr/>
          <p:nvPr/>
        </p:nvSpPr>
        <p:spPr>
          <a:xfrm>
            <a:off x="553450" y="2172975"/>
            <a:ext cx="224175" cy="340399"/>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3</a:t>
            </a:r>
          </a:p>
        </p:txBody>
      </p:sp>
      <p:sp>
        <p:nvSpPr>
          <p:cNvPr id="100" name="Google Shape;100;p18"/>
          <p:cNvSpPr/>
          <p:nvPr/>
        </p:nvSpPr>
        <p:spPr>
          <a:xfrm>
            <a:off x="509939" y="1351079"/>
            <a:ext cx="224176" cy="30455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4</a:t>
            </a:r>
          </a:p>
        </p:txBody>
      </p:sp>
      <p:sp>
        <p:nvSpPr>
          <p:cNvPr id="101" name="Google Shape;101;p18"/>
          <p:cNvSpPr/>
          <p:nvPr/>
        </p:nvSpPr>
        <p:spPr>
          <a:xfrm>
            <a:off x="553461" y="3740964"/>
            <a:ext cx="224175" cy="304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5</a:t>
            </a:r>
          </a:p>
        </p:txBody>
      </p:sp>
      <p:sp>
        <p:nvSpPr>
          <p:cNvPr id="102" name="Google Shape;102;p18"/>
          <p:cNvSpPr/>
          <p:nvPr/>
        </p:nvSpPr>
        <p:spPr>
          <a:xfrm>
            <a:off x="596963" y="2882395"/>
            <a:ext cx="137150" cy="304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1</a:t>
            </a:r>
          </a:p>
        </p:txBody>
      </p:sp>
      <p:sp>
        <p:nvSpPr>
          <p:cNvPr id="103" name="Google Shape;103;p18"/>
          <p:cNvSpPr/>
          <p:nvPr/>
        </p:nvSpPr>
        <p:spPr>
          <a:xfrm>
            <a:off x="433424" y="4267273"/>
            <a:ext cx="224175" cy="304549"/>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6</a:t>
            </a:r>
          </a:p>
        </p:txBody>
      </p:sp>
      <p:sp>
        <p:nvSpPr>
          <p:cNvPr id="104" name="Google Shape;104;p18"/>
          <p:cNvSpPr/>
          <p:nvPr/>
        </p:nvSpPr>
        <p:spPr>
          <a:xfrm>
            <a:off x="769239" y="1872242"/>
            <a:ext cx="209683" cy="300722"/>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7</a:t>
            </a:r>
          </a:p>
        </p:txBody>
      </p:sp>
      <p:sp>
        <p:nvSpPr>
          <p:cNvPr id="105" name="Google Shape;105;p18"/>
          <p:cNvSpPr/>
          <p:nvPr/>
        </p:nvSpPr>
        <p:spPr>
          <a:xfrm>
            <a:off x="180827" y="1017729"/>
            <a:ext cx="213759" cy="31093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8</a:t>
            </a:r>
          </a:p>
        </p:txBody>
      </p:sp>
      <p:sp>
        <p:nvSpPr>
          <p:cNvPr id="106" name="Google Shape;106;p18"/>
          <p:cNvSpPr/>
          <p:nvPr/>
        </p:nvSpPr>
        <p:spPr>
          <a:xfrm>
            <a:off x="734127" y="1017729"/>
            <a:ext cx="213306" cy="31093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9</a:t>
            </a:r>
          </a:p>
        </p:txBody>
      </p:sp>
      <p:sp>
        <p:nvSpPr>
          <p:cNvPr id="107" name="Google Shape;107;p18"/>
          <p:cNvSpPr/>
          <p:nvPr/>
        </p:nvSpPr>
        <p:spPr>
          <a:xfrm>
            <a:off x="657602" y="4793567"/>
            <a:ext cx="432953" cy="31093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10</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ph type="title"/>
          </p:nvPr>
        </p:nvSpPr>
        <p:spPr>
          <a:xfrm>
            <a:off x="311700" y="200850"/>
            <a:ext cx="8520600" cy="70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1820">
                <a:solidFill>
                  <a:schemeClr val="accent1"/>
                </a:solidFill>
              </a:rPr>
              <a:t>What is missing from the case S/chart review? </a:t>
            </a:r>
            <a:endParaRPr sz="1820">
              <a:solidFill>
                <a:schemeClr val="accent1"/>
              </a:solidFill>
            </a:endParaRPr>
          </a:p>
          <a:p>
            <a:pPr indent="0" lvl="0" marL="0" rtl="0" algn="l">
              <a:spcBef>
                <a:spcPts val="0"/>
              </a:spcBef>
              <a:spcAft>
                <a:spcPts val="0"/>
              </a:spcAft>
              <a:buSzPts val="990"/>
              <a:buNone/>
            </a:pPr>
            <a:r>
              <a:rPr lang="en" sz="1820">
                <a:solidFill>
                  <a:schemeClr val="accent1"/>
                </a:solidFill>
              </a:rPr>
              <a:t>Let’s rank YOUR answers in terms of relationship to </a:t>
            </a:r>
            <a:r>
              <a:rPr b="1" lang="en" sz="1820">
                <a:solidFill>
                  <a:schemeClr val="accent1"/>
                </a:solidFill>
              </a:rPr>
              <a:t>CARDIOVASCULAR RISK</a:t>
            </a:r>
            <a:endParaRPr b="1" sz="1820">
              <a:solidFill>
                <a:schemeClr val="accent1"/>
              </a:solidFill>
            </a:endParaRPr>
          </a:p>
        </p:txBody>
      </p:sp>
      <p:sp>
        <p:nvSpPr>
          <p:cNvPr id="113" name="Google Shape;113;p19"/>
          <p:cNvSpPr txBox="1"/>
          <p:nvPr>
            <p:ph idx="1" type="body"/>
          </p:nvPr>
        </p:nvSpPr>
        <p:spPr>
          <a:xfrm>
            <a:off x="1025450" y="1152475"/>
            <a:ext cx="7806900" cy="36411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Smoking history?</a:t>
            </a:r>
            <a:endParaRPr/>
          </a:p>
          <a:p>
            <a:pPr indent="0" lvl="0" marL="0" rtl="0" algn="l">
              <a:spcBef>
                <a:spcPts val="1200"/>
              </a:spcBef>
              <a:spcAft>
                <a:spcPts val="0"/>
              </a:spcAft>
              <a:buNone/>
            </a:pPr>
            <a:r>
              <a:rPr lang="en"/>
              <a:t>Coughing history - more details? Which ones?</a:t>
            </a:r>
            <a:endParaRPr/>
          </a:p>
          <a:p>
            <a:pPr indent="0" lvl="0" marL="0" rtl="0" algn="l">
              <a:spcBef>
                <a:spcPts val="1200"/>
              </a:spcBef>
              <a:spcAft>
                <a:spcPts val="0"/>
              </a:spcAft>
              <a:buNone/>
            </a:pPr>
            <a:r>
              <a:rPr lang="en"/>
              <a:t>pt's activity participation</a:t>
            </a:r>
            <a:endParaRPr/>
          </a:p>
          <a:p>
            <a:pPr indent="0" lvl="0" marL="0" rtl="0" algn="l">
              <a:spcBef>
                <a:spcPts val="1200"/>
              </a:spcBef>
              <a:spcAft>
                <a:spcPts val="0"/>
              </a:spcAft>
              <a:buNone/>
            </a:pPr>
            <a:r>
              <a:rPr lang="en"/>
              <a:t>Hx of falls and circumstances surrounding them (1st time for fainting?)</a:t>
            </a:r>
            <a:endParaRPr/>
          </a:p>
          <a:p>
            <a:pPr indent="0" lvl="0" marL="0" rtl="0" algn="l">
              <a:spcBef>
                <a:spcPts val="1200"/>
              </a:spcBef>
              <a:spcAft>
                <a:spcPts val="0"/>
              </a:spcAft>
              <a:buNone/>
            </a:pPr>
            <a:r>
              <a:rPr lang="en"/>
              <a:t>Hobbies/activities</a:t>
            </a:r>
            <a:endParaRPr/>
          </a:p>
          <a:p>
            <a:pPr indent="0" lvl="0" marL="0" rtl="0" algn="l">
              <a:spcBef>
                <a:spcPts val="1200"/>
              </a:spcBef>
              <a:spcAft>
                <a:spcPts val="0"/>
              </a:spcAft>
              <a:buNone/>
            </a:pPr>
            <a:r>
              <a:rPr lang="en"/>
              <a:t>Hx of chest pain</a:t>
            </a:r>
            <a:endParaRPr/>
          </a:p>
          <a:p>
            <a:pPr indent="0" lvl="0" marL="0" rtl="0" algn="l">
              <a:spcBef>
                <a:spcPts val="1200"/>
              </a:spcBef>
              <a:spcAft>
                <a:spcPts val="0"/>
              </a:spcAft>
              <a:buNone/>
            </a:pPr>
            <a:r>
              <a:rPr lang="en"/>
              <a:t>More details about SOB (visual analog scale or </a:t>
            </a:r>
            <a:r>
              <a:rPr lang="en" u="sng">
                <a:solidFill>
                  <a:schemeClr val="hlink"/>
                </a:solidFill>
                <a:hlinkClick r:id="rId3"/>
              </a:rPr>
              <a:t>CAT</a:t>
            </a:r>
            <a:r>
              <a:rPr lang="en"/>
              <a:t> (validated for COPD only though) </a:t>
            </a:r>
            <a:endParaRPr/>
          </a:p>
          <a:p>
            <a:pPr indent="0" lvl="0" marL="0" rtl="0" algn="l">
              <a:spcBef>
                <a:spcPts val="1200"/>
              </a:spcBef>
              <a:spcAft>
                <a:spcPts val="0"/>
              </a:spcAft>
              <a:buNone/>
            </a:pPr>
            <a:r>
              <a:rPr lang="en"/>
              <a:t>Sleep interruptions</a:t>
            </a:r>
            <a:endParaRPr/>
          </a:p>
          <a:p>
            <a:pPr indent="0" lvl="0" marL="0" rtl="0" algn="l">
              <a:spcBef>
                <a:spcPts val="1200"/>
              </a:spcBef>
              <a:spcAft>
                <a:spcPts val="0"/>
              </a:spcAft>
              <a:buNone/>
            </a:pPr>
            <a:r>
              <a:rPr lang="en"/>
              <a:t>How far is the dining hall from her apartment?</a:t>
            </a:r>
            <a:endParaRPr/>
          </a:p>
          <a:p>
            <a:pPr indent="0" lvl="0" marL="0" rtl="0" algn="l">
              <a:spcBef>
                <a:spcPts val="1200"/>
              </a:spcBef>
              <a:spcAft>
                <a:spcPts val="1200"/>
              </a:spcAft>
              <a:buNone/>
            </a:pPr>
            <a:r>
              <a:rPr lang="en"/>
              <a:t>More details about dizziness?</a:t>
            </a:r>
            <a:endParaRPr/>
          </a:p>
        </p:txBody>
      </p:sp>
      <p:sp>
        <p:nvSpPr>
          <p:cNvPr id="114" name="Google Shape;114;p19"/>
          <p:cNvSpPr/>
          <p:nvPr/>
        </p:nvSpPr>
        <p:spPr>
          <a:xfrm>
            <a:off x="288198" y="2758921"/>
            <a:ext cx="224175" cy="304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2</a:t>
            </a:r>
          </a:p>
        </p:txBody>
      </p:sp>
      <p:sp>
        <p:nvSpPr>
          <p:cNvPr id="115" name="Google Shape;115;p19"/>
          <p:cNvSpPr/>
          <p:nvPr/>
        </p:nvSpPr>
        <p:spPr>
          <a:xfrm>
            <a:off x="498550" y="2098812"/>
            <a:ext cx="224175" cy="340399"/>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3</a:t>
            </a:r>
          </a:p>
        </p:txBody>
      </p:sp>
      <p:sp>
        <p:nvSpPr>
          <p:cNvPr id="116" name="Google Shape;116;p19"/>
          <p:cNvSpPr/>
          <p:nvPr/>
        </p:nvSpPr>
        <p:spPr>
          <a:xfrm>
            <a:off x="509939" y="1351079"/>
            <a:ext cx="224176" cy="30455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4</a:t>
            </a:r>
          </a:p>
        </p:txBody>
      </p:sp>
      <p:sp>
        <p:nvSpPr>
          <p:cNvPr id="117" name="Google Shape;117;p19"/>
          <p:cNvSpPr/>
          <p:nvPr/>
        </p:nvSpPr>
        <p:spPr>
          <a:xfrm>
            <a:off x="553461" y="3740964"/>
            <a:ext cx="224175" cy="304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5</a:t>
            </a:r>
          </a:p>
        </p:txBody>
      </p:sp>
      <p:sp>
        <p:nvSpPr>
          <p:cNvPr id="118" name="Google Shape;118;p19"/>
          <p:cNvSpPr/>
          <p:nvPr/>
        </p:nvSpPr>
        <p:spPr>
          <a:xfrm>
            <a:off x="596963" y="2882395"/>
            <a:ext cx="137150" cy="304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1</a:t>
            </a:r>
          </a:p>
        </p:txBody>
      </p:sp>
      <p:sp>
        <p:nvSpPr>
          <p:cNvPr id="119" name="Google Shape;119;p19"/>
          <p:cNvSpPr/>
          <p:nvPr/>
        </p:nvSpPr>
        <p:spPr>
          <a:xfrm>
            <a:off x="433424" y="4267273"/>
            <a:ext cx="224175" cy="304549"/>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6</a:t>
            </a:r>
          </a:p>
        </p:txBody>
      </p:sp>
      <p:sp>
        <p:nvSpPr>
          <p:cNvPr id="120" name="Google Shape;120;p19"/>
          <p:cNvSpPr/>
          <p:nvPr/>
        </p:nvSpPr>
        <p:spPr>
          <a:xfrm>
            <a:off x="769239" y="1872242"/>
            <a:ext cx="209683" cy="300722"/>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7</a:t>
            </a:r>
          </a:p>
        </p:txBody>
      </p:sp>
      <p:sp>
        <p:nvSpPr>
          <p:cNvPr id="121" name="Google Shape;121;p19"/>
          <p:cNvSpPr/>
          <p:nvPr/>
        </p:nvSpPr>
        <p:spPr>
          <a:xfrm>
            <a:off x="180827" y="1017729"/>
            <a:ext cx="213759" cy="31093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8</a:t>
            </a:r>
          </a:p>
        </p:txBody>
      </p:sp>
      <p:sp>
        <p:nvSpPr>
          <p:cNvPr id="122" name="Google Shape;122;p19"/>
          <p:cNvSpPr/>
          <p:nvPr/>
        </p:nvSpPr>
        <p:spPr>
          <a:xfrm>
            <a:off x="734127" y="1017729"/>
            <a:ext cx="213306" cy="31093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9</a:t>
            </a:r>
          </a:p>
        </p:txBody>
      </p:sp>
      <p:sp>
        <p:nvSpPr>
          <p:cNvPr id="123" name="Google Shape;123;p19"/>
          <p:cNvSpPr/>
          <p:nvPr/>
        </p:nvSpPr>
        <p:spPr>
          <a:xfrm>
            <a:off x="657602" y="4793567"/>
            <a:ext cx="432953" cy="31093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3C78D8"/>
                </a:solidFill>
                <a:latin typeface="Arial"/>
              </a:rPr>
              <a:t>10</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311700" y="261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120">
                <a:solidFill>
                  <a:srgbClr val="38761D"/>
                </a:solidFill>
              </a:rPr>
              <a:t>What is missing from the case “O”? </a:t>
            </a:r>
            <a:endParaRPr sz="2120">
              <a:solidFill>
                <a:srgbClr val="38761D"/>
              </a:solidFill>
            </a:endParaRPr>
          </a:p>
          <a:p>
            <a:pPr indent="-312420" lvl="0" marL="457200" rtl="0" algn="l">
              <a:spcBef>
                <a:spcPts val="0"/>
              </a:spcBef>
              <a:spcAft>
                <a:spcPts val="0"/>
              </a:spcAft>
              <a:buSzPts val="1320"/>
              <a:buChar char="➔"/>
            </a:pPr>
            <a:r>
              <a:rPr lang="en" sz="1320"/>
              <a:t>Find 2 that are INAPPROPRIATE (e.g. not something a phys tech is qualified to do, or will not provide useful information in this case), and rank the other 7 answers from MOST to LEAST important</a:t>
            </a:r>
            <a:endParaRPr sz="1320"/>
          </a:p>
        </p:txBody>
      </p:sp>
      <p:sp>
        <p:nvSpPr>
          <p:cNvPr id="129" name="Google Shape;129;p20"/>
          <p:cNvSpPr txBox="1"/>
          <p:nvPr>
            <p:ph idx="1" type="body"/>
          </p:nvPr>
        </p:nvSpPr>
        <p:spPr>
          <a:xfrm>
            <a:off x="1383550" y="1243488"/>
            <a:ext cx="4289100" cy="36411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Auscultation</a:t>
            </a:r>
            <a:endParaRPr/>
          </a:p>
          <a:p>
            <a:pPr indent="0" lvl="0" marL="0" rtl="0" algn="l">
              <a:spcBef>
                <a:spcPts val="1200"/>
              </a:spcBef>
              <a:spcAft>
                <a:spcPts val="0"/>
              </a:spcAft>
              <a:buNone/>
            </a:pPr>
            <a:r>
              <a:rPr lang="en"/>
              <a:t>Breathing pattern</a:t>
            </a:r>
            <a:endParaRPr/>
          </a:p>
          <a:p>
            <a:pPr indent="0" lvl="0" marL="0" rtl="0" algn="l">
              <a:spcBef>
                <a:spcPts val="1200"/>
              </a:spcBef>
              <a:spcAft>
                <a:spcPts val="0"/>
              </a:spcAft>
              <a:buNone/>
            </a:pPr>
            <a:r>
              <a:rPr lang="en"/>
              <a:t>Quality/rhythm of pulse</a:t>
            </a:r>
            <a:endParaRPr/>
          </a:p>
          <a:p>
            <a:pPr indent="0" lvl="0" marL="0" rtl="0" algn="l">
              <a:spcBef>
                <a:spcPts val="1200"/>
              </a:spcBef>
              <a:spcAft>
                <a:spcPts val="0"/>
              </a:spcAft>
              <a:buNone/>
            </a:pPr>
            <a:r>
              <a:rPr lang="en"/>
              <a:t>Flowmeter </a:t>
            </a:r>
            <a:endParaRPr/>
          </a:p>
          <a:p>
            <a:pPr indent="0" lvl="0" marL="0" rtl="0" algn="l">
              <a:spcBef>
                <a:spcPts val="1200"/>
              </a:spcBef>
              <a:spcAft>
                <a:spcPts val="0"/>
              </a:spcAft>
              <a:buNone/>
            </a:pPr>
            <a:r>
              <a:rPr lang="en"/>
              <a:t>Recovery time post 6MWT</a:t>
            </a:r>
            <a:endParaRPr/>
          </a:p>
          <a:p>
            <a:pPr indent="0" lvl="0" marL="0" rtl="0" algn="l">
              <a:spcBef>
                <a:spcPts val="1200"/>
              </a:spcBef>
              <a:spcAft>
                <a:spcPts val="0"/>
              </a:spcAft>
              <a:buNone/>
            </a:pPr>
            <a:r>
              <a:rPr lang="en"/>
              <a:t>Peripheral skin temperature</a:t>
            </a:r>
            <a:endParaRPr/>
          </a:p>
          <a:p>
            <a:pPr indent="0" lvl="0" marL="0" rtl="0" algn="l">
              <a:spcBef>
                <a:spcPts val="1200"/>
              </a:spcBef>
              <a:spcAft>
                <a:spcPts val="0"/>
              </a:spcAft>
              <a:buNone/>
            </a:pPr>
            <a:r>
              <a:rPr lang="en"/>
              <a:t>Listen to heart sounds</a:t>
            </a:r>
            <a:endParaRPr/>
          </a:p>
          <a:p>
            <a:pPr indent="0" lvl="0" marL="0" rtl="0" algn="l">
              <a:spcBef>
                <a:spcPts val="1200"/>
              </a:spcBef>
              <a:spcAft>
                <a:spcPts val="0"/>
              </a:spcAft>
              <a:buNone/>
            </a:pPr>
            <a:r>
              <a:rPr lang="en"/>
              <a:t>Measurement of oedema</a:t>
            </a:r>
            <a:endParaRPr/>
          </a:p>
          <a:p>
            <a:pPr indent="0" lvl="0" marL="0" rtl="0" algn="l">
              <a:spcBef>
                <a:spcPts val="1200"/>
              </a:spcBef>
              <a:spcAft>
                <a:spcPts val="1200"/>
              </a:spcAft>
              <a:buNone/>
            </a:pPr>
            <a:r>
              <a:rPr lang="en"/>
              <a:t>Cap refill </a:t>
            </a:r>
            <a:endParaRPr/>
          </a:p>
        </p:txBody>
      </p:sp>
      <p:sp>
        <p:nvSpPr>
          <p:cNvPr id="130" name="Google Shape;130;p20"/>
          <p:cNvSpPr/>
          <p:nvPr/>
        </p:nvSpPr>
        <p:spPr>
          <a:xfrm>
            <a:off x="1201248" y="1243496"/>
            <a:ext cx="224175" cy="304550"/>
          </a:xfrm>
          <a:prstGeom prst="rect">
            <a:avLst/>
          </a:prstGeom>
        </p:spPr>
        <p:txBody>
          <a:bodyPr>
            <a:prstTxWarp prst="textPlain"/>
          </a:bodyPr>
          <a:lstStyle/>
          <a:p>
            <a:pPr lvl="0" algn="ctr"/>
            <a:r>
              <a:rPr b="0" i="0">
                <a:ln cap="flat" cmpd="sng" w="9525">
                  <a:solidFill>
                    <a:srgbClr val="6AA84F"/>
                  </a:solidFill>
                  <a:prstDash val="solid"/>
                  <a:round/>
                  <a:headEnd len="sm" w="sm" type="none"/>
                  <a:tailEnd len="sm" w="sm" type="none"/>
                </a:ln>
                <a:solidFill>
                  <a:srgbClr val="38761D"/>
                </a:solidFill>
                <a:latin typeface="Arial"/>
              </a:rPr>
              <a:t>2</a:t>
            </a:r>
          </a:p>
        </p:txBody>
      </p:sp>
      <p:sp>
        <p:nvSpPr>
          <p:cNvPr id="131" name="Google Shape;131;p20"/>
          <p:cNvSpPr/>
          <p:nvPr/>
        </p:nvSpPr>
        <p:spPr>
          <a:xfrm>
            <a:off x="1201238" y="4437400"/>
            <a:ext cx="224175" cy="340399"/>
          </a:xfrm>
          <a:prstGeom prst="rect">
            <a:avLst/>
          </a:prstGeom>
        </p:spPr>
        <p:txBody>
          <a:bodyPr>
            <a:prstTxWarp prst="textPlain"/>
          </a:bodyPr>
          <a:lstStyle/>
          <a:p>
            <a:pPr lvl="0" algn="ctr"/>
            <a:r>
              <a:rPr b="0" i="0">
                <a:ln cap="flat" cmpd="sng" w="9525">
                  <a:solidFill>
                    <a:srgbClr val="6AA84F"/>
                  </a:solidFill>
                  <a:prstDash val="solid"/>
                  <a:round/>
                  <a:headEnd len="sm" w="sm" type="none"/>
                  <a:tailEnd len="sm" w="sm" type="none"/>
                </a:ln>
                <a:solidFill>
                  <a:srgbClr val="38761D"/>
                </a:solidFill>
                <a:latin typeface="Arial"/>
              </a:rPr>
              <a:t>3</a:t>
            </a:r>
          </a:p>
        </p:txBody>
      </p:sp>
      <p:sp>
        <p:nvSpPr>
          <p:cNvPr id="132" name="Google Shape;132;p20"/>
          <p:cNvSpPr/>
          <p:nvPr/>
        </p:nvSpPr>
        <p:spPr>
          <a:xfrm>
            <a:off x="1201239" y="2419479"/>
            <a:ext cx="224176" cy="304551"/>
          </a:xfrm>
          <a:prstGeom prst="rect">
            <a:avLst/>
          </a:prstGeom>
        </p:spPr>
        <p:txBody>
          <a:bodyPr>
            <a:prstTxWarp prst="textPlain"/>
          </a:bodyPr>
          <a:lstStyle/>
          <a:p>
            <a:pPr lvl="0" algn="ctr"/>
            <a:r>
              <a:rPr b="0" i="0">
                <a:ln cap="flat" cmpd="sng" w="9525">
                  <a:solidFill>
                    <a:srgbClr val="6AA84F"/>
                  </a:solidFill>
                  <a:prstDash val="solid"/>
                  <a:round/>
                  <a:headEnd len="sm" w="sm" type="none"/>
                  <a:tailEnd len="sm" w="sm" type="none"/>
                </a:ln>
                <a:solidFill>
                  <a:srgbClr val="38761D"/>
                </a:solidFill>
                <a:latin typeface="Arial"/>
              </a:rPr>
              <a:t>4</a:t>
            </a:r>
          </a:p>
        </p:txBody>
      </p:sp>
      <p:sp>
        <p:nvSpPr>
          <p:cNvPr id="133" name="Google Shape;133;p20"/>
          <p:cNvSpPr/>
          <p:nvPr/>
        </p:nvSpPr>
        <p:spPr>
          <a:xfrm>
            <a:off x="311698" y="3186939"/>
            <a:ext cx="224175" cy="304550"/>
          </a:xfrm>
          <a:prstGeom prst="rect">
            <a:avLst/>
          </a:prstGeom>
        </p:spPr>
        <p:txBody>
          <a:bodyPr>
            <a:prstTxWarp prst="textPlain"/>
          </a:bodyPr>
          <a:lstStyle/>
          <a:p>
            <a:pPr lvl="0" algn="ctr"/>
            <a:r>
              <a:rPr b="0" i="0">
                <a:ln cap="flat" cmpd="sng" w="9525">
                  <a:solidFill>
                    <a:srgbClr val="6AA84F"/>
                  </a:solidFill>
                  <a:prstDash val="solid"/>
                  <a:round/>
                  <a:headEnd len="sm" w="sm" type="none"/>
                  <a:tailEnd len="sm" w="sm" type="none"/>
                </a:ln>
                <a:solidFill>
                  <a:srgbClr val="38761D"/>
                </a:solidFill>
                <a:latin typeface="Arial"/>
              </a:rPr>
              <a:t>5</a:t>
            </a:r>
          </a:p>
        </p:txBody>
      </p:sp>
      <p:sp>
        <p:nvSpPr>
          <p:cNvPr id="134" name="Google Shape;134;p20"/>
          <p:cNvSpPr/>
          <p:nvPr/>
        </p:nvSpPr>
        <p:spPr>
          <a:xfrm>
            <a:off x="657600" y="3443845"/>
            <a:ext cx="137150" cy="304550"/>
          </a:xfrm>
          <a:prstGeom prst="rect">
            <a:avLst/>
          </a:prstGeom>
        </p:spPr>
        <p:txBody>
          <a:bodyPr>
            <a:prstTxWarp prst="textPlain"/>
          </a:bodyPr>
          <a:lstStyle/>
          <a:p>
            <a:pPr lvl="0" algn="ctr"/>
            <a:r>
              <a:rPr b="0" i="0">
                <a:ln cap="flat" cmpd="sng" w="9525">
                  <a:solidFill>
                    <a:srgbClr val="6AA84F"/>
                  </a:solidFill>
                  <a:prstDash val="solid"/>
                  <a:round/>
                  <a:headEnd len="sm" w="sm" type="none"/>
                  <a:tailEnd len="sm" w="sm" type="none"/>
                </a:ln>
                <a:solidFill>
                  <a:srgbClr val="38761D"/>
                </a:solidFill>
                <a:latin typeface="Arial"/>
              </a:rPr>
              <a:t>1</a:t>
            </a:r>
          </a:p>
        </p:txBody>
      </p:sp>
      <p:sp>
        <p:nvSpPr>
          <p:cNvPr id="135" name="Google Shape;135;p20"/>
          <p:cNvSpPr/>
          <p:nvPr/>
        </p:nvSpPr>
        <p:spPr>
          <a:xfrm>
            <a:off x="433424" y="4267273"/>
            <a:ext cx="224175" cy="304549"/>
          </a:xfrm>
          <a:prstGeom prst="rect">
            <a:avLst/>
          </a:prstGeom>
        </p:spPr>
        <p:txBody>
          <a:bodyPr>
            <a:prstTxWarp prst="textPlain"/>
          </a:bodyPr>
          <a:lstStyle/>
          <a:p>
            <a:pPr lvl="0" algn="ctr"/>
            <a:r>
              <a:rPr b="0" i="0">
                <a:ln cap="flat" cmpd="sng" w="9525">
                  <a:solidFill>
                    <a:srgbClr val="6AA84F"/>
                  </a:solidFill>
                  <a:prstDash val="solid"/>
                  <a:round/>
                  <a:headEnd len="sm" w="sm" type="none"/>
                  <a:tailEnd len="sm" w="sm" type="none"/>
                </a:ln>
                <a:solidFill>
                  <a:srgbClr val="38761D"/>
                </a:solidFill>
                <a:latin typeface="Arial"/>
              </a:rPr>
              <a:t>6</a:t>
            </a:r>
          </a:p>
        </p:txBody>
      </p:sp>
      <p:sp>
        <p:nvSpPr>
          <p:cNvPr id="136" name="Google Shape;136;p20"/>
          <p:cNvSpPr/>
          <p:nvPr/>
        </p:nvSpPr>
        <p:spPr>
          <a:xfrm>
            <a:off x="223752" y="1719867"/>
            <a:ext cx="209683" cy="300722"/>
          </a:xfrm>
          <a:prstGeom prst="rect">
            <a:avLst/>
          </a:prstGeom>
        </p:spPr>
        <p:txBody>
          <a:bodyPr>
            <a:prstTxWarp prst="textPlain"/>
          </a:bodyPr>
          <a:lstStyle/>
          <a:p>
            <a:pPr lvl="0" algn="ctr"/>
            <a:r>
              <a:rPr b="0" i="0">
                <a:ln cap="flat" cmpd="sng" w="9525">
                  <a:solidFill>
                    <a:srgbClr val="6AA84F"/>
                  </a:solidFill>
                  <a:prstDash val="solid"/>
                  <a:round/>
                  <a:headEnd len="sm" w="sm" type="none"/>
                  <a:tailEnd len="sm" w="sm" type="none"/>
                </a:ln>
                <a:solidFill>
                  <a:srgbClr val="38761D"/>
                </a:solidFill>
                <a:latin typeface="Arial"/>
              </a:rPr>
              <a:t>7</a:t>
            </a:r>
          </a:p>
        </p:txBody>
      </p:sp>
      <p:sp>
        <p:nvSpPr>
          <p:cNvPr id="137" name="Google Shape;137;p20"/>
          <p:cNvSpPr/>
          <p:nvPr/>
        </p:nvSpPr>
        <p:spPr>
          <a:xfrm>
            <a:off x="6760800" y="1826538"/>
            <a:ext cx="781200" cy="781200"/>
          </a:xfrm>
          <a:prstGeom prst="mathMultiply">
            <a:avLst>
              <a:gd fmla="val 13543" name="adj1"/>
            </a:avLst>
          </a:prstGeom>
          <a:solidFill>
            <a:srgbClr val="CC0000"/>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8" name="Google Shape;138;p20"/>
          <p:cNvSpPr/>
          <p:nvPr/>
        </p:nvSpPr>
        <p:spPr>
          <a:xfrm>
            <a:off x="4459275" y="2020588"/>
            <a:ext cx="781200" cy="781200"/>
          </a:xfrm>
          <a:prstGeom prst="mathMultiply">
            <a:avLst>
              <a:gd fmla="val 13543" name="adj1"/>
            </a:avLst>
          </a:prstGeom>
          <a:solidFill>
            <a:srgbClr val="CC0000"/>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9" name="Google Shape;139;p20"/>
          <p:cNvSpPr/>
          <p:nvPr/>
        </p:nvSpPr>
        <p:spPr>
          <a:xfrm>
            <a:off x="4459275" y="3988663"/>
            <a:ext cx="781200" cy="781200"/>
          </a:xfrm>
          <a:prstGeom prst="mathMultiply">
            <a:avLst>
              <a:gd fmla="val 13543" name="adj1"/>
            </a:avLst>
          </a:prstGeom>
          <a:solidFill>
            <a:srgbClr val="CC0000"/>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1"/>
          <p:cNvSpPr txBox="1"/>
          <p:nvPr>
            <p:ph type="title"/>
          </p:nvPr>
        </p:nvSpPr>
        <p:spPr>
          <a:xfrm>
            <a:off x="293200" y="176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120"/>
              <a:t>SUBJECTIVE monitoring: </a:t>
            </a:r>
            <a:endParaRPr sz="2120"/>
          </a:p>
          <a:p>
            <a:pPr indent="0" lvl="0" marL="0" rtl="0" algn="l">
              <a:spcBef>
                <a:spcPts val="0"/>
              </a:spcBef>
              <a:spcAft>
                <a:spcPts val="0"/>
              </a:spcAft>
              <a:buSzPts val="990"/>
              <a:buNone/>
            </a:pPr>
            <a:r>
              <a:rPr b="1" lang="en" sz="1320">
                <a:solidFill>
                  <a:srgbClr val="3C78D8"/>
                </a:solidFill>
              </a:rPr>
              <a:t>Step 1 - cross out any answers that are NOT subjective info! </a:t>
            </a:r>
            <a:endParaRPr b="1" sz="1320">
              <a:solidFill>
                <a:srgbClr val="3C78D8"/>
              </a:solidFill>
            </a:endParaRPr>
          </a:p>
          <a:p>
            <a:pPr indent="0" lvl="0" marL="0" rtl="0" algn="l">
              <a:spcBef>
                <a:spcPts val="0"/>
              </a:spcBef>
              <a:spcAft>
                <a:spcPts val="0"/>
              </a:spcAft>
              <a:buSzPts val="990"/>
              <a:buNone/>
            </a:pPr>
            <a:r>
              <a:rPr b="1" lang="en" sz="1320">
                <a:solidFill>
                  <a:srgbClr val="3C78D8"/>
                </a:solidFill>
              </a:rPr>
              <a:t>Step 2 - Vote on top 3 subjective items to monitor for the case (big happy faces) </a:t>
            </a:r>
            <a:endParaRPr b="1" sz="1320">
              <a:solidFill>
                <a:srgbClr val="3C78D8"/>
              </a:solidFill>
            </a:endParaRPr>
          </a:p>
          <a:p>
            <a:pPr indent="457200" lvl="0" marL="0" rtl="0" algn="l">
              <a:spcBef>
                <a:spcPts val="0"/>
              </a:spcBef>
              <a:spcAft>
                <a:spcPts val="0"/>
              </a:spcAft>
              <a:buSzPts val="990"/>
              <a:buNone/>
            </a:pPr>
            <a:r>
              <a:rPr b="1" lang="en" sz="1320">
                <a:solidFill>
                  <a:srgbClr val="3C78D8"/>
                </a:solidFill>
              </a:rPr>
              <a:t>Little happy faces = not wrong, but not the best answer</a:t>
            </a:r>
            <a:endParaRPr b="1" sz="1320">
              <a:solidFill>
                <a:srgbClr val="3C78D8"/>
              </a:solidFill>
            </a:endParaRPr>
          </a:p>
        </p:txBody>
      </p:sp>
      <p:sp>
        <p:nvSpPr>
          <p:cNvPr id="145" name="Google Shape;145;p21"/>
          <p:cNvSpPr txBox="1"/>
          <p:nvPr>
            <p:ph idx="1" type="body"/>
          </p:nvPr>
        </p:nvSpPr>
        <p:spPr>
          <a:xfrm>
            <a:off x="3613325" y="1412800"/>
            <a:ext cx="3042600" cy="439500"/>
          </a:xfrm>
          <a:prstGeom prst="rect">
            <a:avLst/>
          </a:prstGeom>
          <a:ln cap="flat" cmpd="sng" w="9525">
            <a:solidFill>
              <a:schemeClr val="accent1"/>
            </a:solidFill>
            <a:prstDash val="solid"/>
            <a:round/>
            <a:headEnd len="sm" w="sm" type="none"/>
            <a:tailEnd len="sm" w="sm" type="none"/>
          </a:ln>
        </p:spPr>
        <p:txBody>
          <a:bodyPr anchorCtr="0" anchor="t" bIns="91425" lIns="91425" spcFirstLastPara="1" rIns="91425" wrap="square" tIns="91425">
            <a:normAutofit/>
          </a:bodyPr>
          <a:lstStyle/>
          <a:p>
            <a:pPr indent="0" lvl="0" marL="0" marR="0" rtl="0" algn="ctr">
              <a:lnSpc>
                <a:spcPct val="100000"/>
              </a:lnSpc>
              <a:spcBef>
                <a:spcPts val="0"/>
              </a:spcBef>
              <a:spcAft>
                <a:spcPts val="0"/>
              </a:spcAft>
              <a:buNone/>
            </a:pPr>
            <a:r>
              <a:rPr lang="en" sz="1400">
                <a:solidFill>
                  <a:srgbClr val="000000"/>
                </a:solidFill>
              </a:rPr>
              <a:t>Swelling in feet/lower extremities</a:t>
            </a:r>
            <a:endParaRPr sz="1400">
              <a:solidFill>
                <a:srgbClr val="000000"/>
              </a:solidFill>
            </a:endParaRPr>
          </a:p>
        </p:txBody>
      </p:sp>
      <p:sp>
        <p:nvSpPr>
          <p:cNvPr id="146" name="Google Shape;146;p21"/>
          <p:cNvSpPr/>
          <p:nvPr/>
        </p:nvSpPr>
        <p:spPr>
          <a:xfrm>
            <a:off x="3684475" y="1852313"/>
            <a:ext cx="781200" cy="781200"/>
          </a:xfrm>
          <a:prstGeom prst="mathMultiply">
            <a:avLst>
              <a:gd fmla="val 13543" name="adj1"/>
            </a:avLst>
          </a:prstGeom>
          <a:solidFill>
            <a:srgbClr val="CC0000"/>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7" name="Google Shape;147;p21"/>
          <p:cNvSpPr/>
          <p:nvPr/>
        </p:nvSpPr>
        <p:spPr>
          <a:xfrm>
            <a:off x="3684475" y="1852313"/>
            <a:ext cx="781200" cy="781200"/>
          </a:xfrm>
          <a:prstGeom prst="mathMultiply">
            <a:avLst>
              <a:gd fmla="val 13543" name="adj1"/>
            </a:avLst>
          </a:prstGeom>
          <a:solidFill>
            <a:srgbClr val="CC0000"/>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8" name="Google Shape;148;p21"/>
          <p:cNvSpPr/>
          <p:nvPr/>
        </p:nvSpPr>
        <p:spPr>
          <a:xfrm>
            <a:off x="3407850" y="1917413"/>
            <a:ext cx="781200" cy="781200"/>
          </a:xfrm>
          <a:prstGeom prst="mathMultiply">
            <a:avLst>
              <a:gd fmla="val 13543" name="adj1"/>
            </a:avLst>
          </a:prstGeom>
          <a:solidFill>
            <a:srgbClr val="CC0000"/>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9" name="Google Shape;149;p21"/>
          <p:cNvSpPr txBox="1"/>
          <p:nvPr/>
        </p:nvSpPr>
        <p:spPr>
          <a:xfrm>
            <a:off x="816275" y="2371650"/>
            <a:ext cx="14544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respiratory rate </a:t>
            </a:r>
            <a:endParaRPr/>
          </a:p>
        </p:txBody>
      </p:sp>
      <p:sp>
        <p:nvSpPr>
          <p:cNvPr id="150" name="Google Shape;150;p21"/>
          <p:cNvSpPr txBox="1"/>
          <p:nvPr/>
        </p:nvSpPr>
        <p:spPr>
          <a:xfrm>
            <a:off x="5802925" y="2371650"/>
            <a:ext cx="9927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BORG</a:t>
            </a:r>
            <a:endParaRPr/>
          </a:p>
        </p:txBody>
      </p:sp>
      <p:sp>
        <p:nvSpPr>
          <p:cNvPr id="151" name="Google Shape;151;p21"/>
          <p:cNvSpPr txBox="1"/>
          <p:nvPr/>
        </p:nvSpPr>
        <p:spPr>
          <a:xfrm>
            <a:off x="6836300" y="1753150"/>
            <a:ext cx="5697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SOB</a:t>
            </a:r>
            <a:endParaRPr/>
          </a:p>
        </p:txBody>
      </p:sp>
      <p:sp>
        <p:nvSpPr>
          <p:cNvPr id="152" name="Google Shape;152;p21"/>
          <p:cNvSpPr txBox="1"/>
          <p:nvPr/>
        </p:nvSpPr>
        <p:spPr>
          <a:xfrm>
            <a:off x="5611275" y="2990150"/>
            <a:ext cx="10704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weakness</a:t>
            </a:r>
            <a:endParaRPr/>
          </a:p>
        </p:txBody>
      </p:sp>
      <p:sp>
        <p:nvSpPr>
          <p:cNvPr id="153" name="Google Shape;153;p21"/>
          <p:cNvSpPr txBox="1"/>
          <p:nvPr/>
        </p:nvSpPr>
        <p:spPr>
          <a:xfrm>
            <a:off x="2693375" y="3563763"/>
            <a:ext cx="9648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Dizziness</a:t>
            </a:r>
            <a:endParaRPr/>
          </a:p>
        </p:txBody>
      </p:sp>
      <p:sp>
        <p:nvSpPr>
          <p:cNvPr id="154" name="Google Shape;154;p21"/>
          <p:cNvSpPr txBox="1"/>
          <p:nvPr/>
        </p:nvSpPr>
        <p:spPr>
          <a:xfrm>
            <a:off x="4036800" y="3430300"/>
            <a:ext cx="10704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fatigue</a:t>
            </a:r>
            <a:endParaRPr/>
          </a:p>
        </p:txBody>
      </p:sp>
      <p:sp>
        <p:nvSpPr>
          <p:cNvPr id="155" name="Google Shape;155;p21"/>
          <p:cNvSpPr txBox="1"/>
          <p:nvPr/>
        </p:nvSpPr>
        <p:spPr>
          <a:xfrm>
            <a:off x="3646200" y="4324825"/>
            <a:ext cx="10704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coughing</a:t>
            </a:r>
            <a:endParaRPr/>
          </a:p>
        </p:txBody>
      </p:sp>
      <p:sp>
        <p:nvSpPr>
          <p:cNvPr id="156" name="Google Shape;156;p21"/>
          <p:cNvSpPr txBox="1"/>
          <p:nvPr/>
        </p:nvSpPr>
        <p:spPr>
          <a:xfrm>
            <a:off x="7028825" y="2784700"/>
            <a:ext cx="10704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Chest pain</a:t>
            </a:r>
            <a:endParaRPr/>
          </a:p>
        </p:txBody>
      </p:sp>
      <p:sp>
        <p:nvSpPr>
          <p:cNvPr id="157" name="Google Shape;157;p21"/>
          <p:cNvSpPr txBox="1"/>
          <p:nvPr/>
        </p:nvSpPr>
        <p:spPr>
          <a:xfrm>
            <a:off x="925700" y="3335650"/>
            <a:ext cx="10704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pallor</a:t>
            </a:r>
            <a:endParaRPr/>
          </a:p>
        </p:txBody>
      </p:sp>
      <p:sp>
        <p:nvSpPr>
          <p:cNvPr id="158" name="Google Shape;158;p21"/>
          <p:cNvSpPr txBox="1"/>
          <p:nvPr/>
        </p:nvSpPr>
        <p:spPr>
          <a:xfrm>
            <a:off x="1504050" y="4008850"/>
            <a:ext cx="1070400" cy="400200"/>
          </a:xfrm>
          <a:prstGeom prst="rect">
            <a:avLst/>
          </a:prstGeom>
          <a:noFill/>
          <a:ln cap="flat" cmpd="sng" w="9525">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
              <a:t>Talk test</a:t>
            </a:r>
            <a:endParaRPr/>
          </a:p>
        </p:txBody>
      </p:sp>
      <p:sp>
        <p:nvSpPr>
          <p:cNvPr id="159" name="Google Shape;159;p21"/>
          <p:cNvSpPr/>
          <p:nvPr/>
        </p:nvSpPr>
        <p:spPr>
          <a:xfrm>
            <a:off x="3790800" y="1852300"/>
            <a:ext cx="781200" cy="781200"/>
          </a:xfrm>
          <a:prstGeom prst="mathMultiply">
            <a:avLst>
              <a:gd fmla="val 13543" name="adj1"/>
            </a:avLst>
          </a:prstGeom>
          <a:solidFill>
            <a:srgbClr val="CC0000"/>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0" name="Google Shape;160;p21"/>
          <p:cNvSpPr/>
          <p:nvPr/>
        </p:nvSpPr>
        <p:spPr>
          <a:xfrm>
            <a:off x="4162888" y="2003488"/>
            <a:ext cx="781200" cy="781200"/>
          </a:xfrm>
          <a:prstGeom prst="mathMultiply">
            <a:avLst>
              <a:gd fmla="val 13543" name="adj1"/>
            </a:avLst>
          </a:prstGeom>
          <a:solidFill>
            <a:srgbClr val="CC0000"/>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1" name="Google Shape;161;p21"/>
          <p:cNvSpPr/>
          <p:nvPr/>
        </p:nvSpPr>
        <p:spPr>
          <a:xfrm>
            <a:off x="2270675" y="1630325"/>
            <a:ext cx="465900" cy="439500"/>
          </a:xfrm>
          <a:prstGeom prst="smileyFace">
            <a:avLst>
              <a:gd fmla="val 4653" name="adj"/>
            </a:avLst>
          </a:prstGeom>
          <a:solidFill>
            <a:srgbClr val="FFD96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2" name="Google Shape;162;p21"/>
          <p:cNvSpPr/>
          <p:nvPr/>
        </p:nvSpPr>
        <p:spPr>
          <a:xfrm>
            <a:off x="2423075" y="1782725"/>
            <a:ext cx="465900" cy="439500"/>
          </a:xfrm>
          <a:prstGeom prst="smileyFace">
            <a:avLst>
              <a:gd fmla="val 4653" name="adj"/>
            </a:avLst>
          </a:prstGeom>
          <a:solidFill>
            <a:srgbClr val="FFD96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3" name="Google Shape;163;p21"/>
          <p:cNvSpPr/>
          <p:nvPr/>
        </p:nvSpPr>
        <p:spPr>
          <a:xfrm>
            <a:off x="2108550" y="1782725"/>
            <a:ext cx="465900" cy="439500"/>
          </a:xfrm>
          <a:prstGeom prst="smileyFace">
            <a:avLst>
              <a:gd fmla="val 4653" name="adj"/>
            </a:avLst>
          </a:prstGeom>
          <a:solidFill>
            <a:srgbClr val="FFD96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4" name="Google Shape;164;p21"/>
          <p:cNvSpPr/>
          <p:nvPr/>
        </p:nvSpPr>
        <p:spPr>
          <a:xfrm>
            <a:off x="3349325" y="2990150"/>
            <a:ext cx="264000" cy="264900"/>
          </a:xfrm>
          <a:prstGeom prst="smileyFace">
            <a:avLst>
              <a:gd fmla="val 4653" name="adj"/>
            </a:avLst>
          </a:prstGeom>
          <a:solidFill>
            <a:srgbClr val="FFD96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5" name="Google Shape;165;p21"/>
          <p:cNvSpPr/>
          <p:nvPr/>
        </p:nvSpPr>
        <p:spPr>
          <a:xfrm>
            <a:off x="2845575" y="2571750"/>
            <a:ext cx="264000" cy="264900"/>
          </a:xfrm>
          <a:prstGeom prst="smileyFace">
            <a:avLst>
              <a:gd fmla="val 4653" name="adj"/>
            </a:avLst>
          </a:prstGeom>
          <a:solidFill>
            <a:srgbClr val="FFD96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66" name="Google Shape;166;p21"/>
          <p:cNvPicPr preferRelativeResize="0"/>
          <p:nvPr/>
        </p:nvPicPr>
        <p:blipFill>
          <a:blip r:embed="rId3">
            <a:alphaModFix/>
          </a:blip>
          <a:stretch>
            <a:fillRect/>
          </a:stretch>
        </p:blipFill>
        <p:spPr>
          <a:xfrm>
            <a:off x="6403822" y="3519125"/>
            <a:ext cx="2320404" cy="1534851"/>
          </a:xfrm>
          <a:prstGeom prst="rect">
            <a:avLst/>
          </a:prstGeom>
          <a:noFill/>
          <a:ln>
            <a:noFill/>
          </a:ln>
        </p:spPr>
      </p:pic>
      <p:sp>
        <p:nvSpPr>
          <p:cNvPr id="167" name="Google Shape;167;p21"/>
          <p:cNvSpPr/>
          <p:nvPr/>
        </p:nvSpPr>
        <p:spPr>
          <a:xfrm>
            <a:off x="3196175" y="3070750"/>
            <a:ext cx="264000" cy="264900"/>
          </a:xfrm>
          <a:prstGeom prst="smileyFace">
            <a:avLst>
              <a:gd fmla="val 4653" name="adj"/>
            </a:avLst>
          </a:prstGeom>
          <a:solidFill>
            <a:srgbClr val="FFD96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8" name="Google Shape;168;p21"/>
          <p:cNvSpPr/>
          <p:nvPr/>
        </p:nvSpPr>
        <p:spPr>
          <a:xfrm>
            <a:off x="3407850" y="3125450"/>
            <a:ext cx="264000" cy="264900"/>
          </a:xfrm>
          <a:prstGeom prst="smileyFace">
            <a:avLst>
              <a:gd fmla="val 4653" name="adj"/>
            </a:avLst>
          </a:prstGeom>
          <a:solidFill>
            <a:srgbClr val="FFD96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9" name="Google Shape;169;p21"/>
          <p:cNvSpPr/>
          <p:nvPr/>
        </p:nvSpPr>
        <p:spPr>
          <a:xfrm>
            <a:off x="4509563" y="2594200"/>
            <a:ext cx="781200" cy="781200"/>
          </a:xfrm>
          <a:prstGeom prst="mathMultiply">
            <a:avLst>
              <a:gd fmla="val 13543" name="adj1"/>
            </a:avLst>
          </a:prstGeom>
          <a:solidFill>
            <a:srgbClr val="CC0000"/>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